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256" r:id="rId2"/>
    <p:sldId id="7561" r:id="rId3"/>
    <p:sldId id="2409" r:id="rId4"/>
    <p:sldId id="2411" r:id="rId5"/>
    <p:sldId id="2406" r:id="rId6"/>
    <p:sldId id="2405" r:id="rId7"/>
    <p:sldId id="2412" r:id="rId8"/>
    <p:sldId id="2407" r:id="rId9"/>
    <p:sldId id="2408" r:id="rId10"/>
    <p:sldId id="2410"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18" autoAdjust="0"/>
    <p:restoredTop sz="94660"/>
  </p:normalViewPr>
  <p:slideViewPr>
    <p:cSldViewPr snapToGrid="0">
      <p:cViewPr varScale="1">
        <p:scale>
          <a:sx n="66" d="100"/>
          <a:sy n="66" d="100"/>
        </p:scale>
        <p:origin x="168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139DDE-87F1-471B-A76D-8CB835CE2FDA}" type="datetimeFigureOut">
              <a:rPr lang="en-IN" smtClean="0"/>
              <a:t>21-04-2023</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4492F4-A377-45E0-9B2C-38980233B9DB}" type="slidenum">
              <a:rPr lang="en-IN" smtClean="0"/>
              <a:t>‹#›</a:t>
            </a:fld>
            <a:endParaRPr lang="en-IN"/>
          </a:p>
        </p:txBody>
      </p:sp>
    </p:spTree>
    <p:extLst>
      <p:ext uri="{BB962C8B-B14F-4D97-AF65-F5344CB8AC3E}">
        <p14:creationId xmlns:p14="http://schemas.microsoft.com/office/powerpoint/2010/main" val="2597727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2</a:t>
            </a:fld>
            <a:endParaRPr lang="en-US" dirty="0"/>
          </a:p>
        </p:txBody>
      </p:sp>
    </p:spTree>
    <p:extLst>
      <p:ext uri="{BB962C8B-B14F-4D97-AF65-F5344CB8AC3E}">
        <p14:creationId xmlns:p14="http://schemas.microsoft.com/office/powerpoint/2010/main" val="2648807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77FE938-20C5-483C-A1B4-4775439B5213}" type="datetimeFigureOut">
              <a:rPr lang="en-IN" smtClean="0"/>
              <a:t>21-04-2023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08B287-D727-4CA9-84B5-24FF6EC4A39E}" type="slidenum">
              <a:rPr lang="en-IN" smtClean="0"/>
              <a:t>‹#›</a:t>
            </a:fld>
            <a:endParaRPr lang="en-IN"/>
          </a:p>
        </p:txBody>
      </p:sp>
    </p:spTree>
    <p:extLst>
      <p:ext uri="{BB962C8B-B14F-4D97-AF65-F5344CB8AC3E}">
        <p14:creationId xmlns:p14="http://schemas.microsoft.com/office/powerpoint/2010/main" val="1713777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7FE938-20C5-483C-A1B4-4775439B5213}" type="datetimeFigureOut">
              <a:rPr lang="en-IN" smtClean="0"/>
              <a:t>21-04-2023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08B287-D727-4CA9-84B5-24FF6EC4A39E}" type="slidenum">
              <a:rPr lang="en-IN" smtClean="0"/>
              <a:t>‹#›</a:t>
            </a:fld>
            <a:endParaRPr lang="en-IN"/>
          </a:p>
        </p:txBody>
      </p:sp>
    </p:spTree>
    <p:extLst>
      <p:ext uri="{BB962C8B-B14F-4D97-AF65-F5344CB8AC3E}">
        <p14:creationId xmlns:p14="http://schemas.microsoft.com/office/powerpoint/2010/main" val="2593849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7FE938-20C5-483C-A1B4-4775439B5213}" type="datetimeFigureOut">
              <a:rPr lang="en-IN" smtClean="0"/>
              <a:t>21-04-2023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08B287-D727-4CA9-84B5-24FF6EC4A39E}" type="slidenum">
              <a:rPr lang="en-IN" smtClean="0"/>
              <a:t>‹#›</a:t>
            </a:fld>
            <a:endParaRPr lang="en-IN"/>
          </a:p>
        </p:txBody>
      </p:sp>
    </p:spTree>
    <p:extLst>
      <p:ext uri="{BB962C8B-B14F-4D97-AF65-F5344CB8AC3E}">
        <p14:creationId xmlns:p14="http://schemas.microsoft.com/office/powerpoint/2010/main" val="14880242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Content writing ">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EB69AD1-A7F0-4B5E-8719-CC86072C7A0C}"/>
              </a:ext>
            </a:extLst>
          </p:cNvPr>
          <p:cNvSpPr/>
          <p:nvPr userDrawn="1"/>
        </p:nvSpPr>
        <p:spPr>
          <a:xfrm>
            <a:off x="0" y="6664204"/>
            <a:ext cx="9158990" cy="2087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F1D4176D-CDAE-4615-B977-AEA78F7D710C}"/>
              </a:ext>
            </a:extLst>
          </p:cNvPr>
          <p:cNvSpPr/>
          <p:nvPr userDrawn="1"/>
        </p:nvSpPr>
        <p:spPr>
          <a:xfrm>
            <a:off x="0"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3">
            <a:extLst>
              <a:ext uri="{FF2B5EF4-FFF2-40B4-BE49-F238E27FC236}">
                <a16:creationId xmlns:a16="http://schemas.microsoft.com/office/drawing/2014/main" id="{5A0A9FB9-1FC0-4A81-A244-231DFC03426A}"/>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7" name="Rectangle 16">
            <a:extLst>
              <a:ext uri="{FF2B5EF4-FFF2-40B4-BE49-F238E27FC236}">
                <a16:creationId xmlns:a16="http://schemas.microsoft.com/office/drawing/2014/main" id="{5170A081-2CD4-42C2-83F7-1BDF218E888C}"/>
              </a:ext>
            </a:extLst>
          </p:cNvPr>
          <p:cNvSpPr/>
          <p:nvPr userDrawn="1"/>
        </p:nvSpPr>
        <p:spPr>
          <a:xfrm>
            <a:off x="8743567" y="6515545"/>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lide Number Placeholder 7">
            <a:extLst>
              <a:ext uri="{FF2B5EF4-FFF2-40B4-BE49-F238E27FC236}">
                <a16:creationId xmlns:a16="http://schemas.microsoft.com/office/drawing/2014/main" id="{DAB0CC45-65C1-4330-8B7B-E233943D2F2B}"/>
              </a:ext>
            </a:extLst>
          </p:cNvPr>
          <p:cNvSpPr txBox="1">
            <a:spLocks/>
          </p:cNvSpPr>
          <p:nvPr userDrawn="1"/>
        </p:nvSpPr>
        <p:spPr>
          <a:xfrm>
            <a:off x="8679472" y="655364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cxnSp>
        <p:nvCxnSpPr>
          <p:cNvPr id="19" name="Straight Connector 18">
            <a:extLst>
              <a:ext uri="{FF2B5EF4-FFF2-40B4-BE49-F238E27FC236}">
                <a16:creationId xmlns:a16="http://schemas.microsoft.com/office/drawing/2014/main" id="{900B4527-B56E-473D-ACE2-854F941525D2}"/>
              </a:ext>
            </a:extLst>
          </p:cNvPr>
          <p:cNvCxnSpPr>
            <a:cxnSpLocks/>
          </p:cNvCxnSpPr>
          <p:nvPr userDrawn="1"/>
        </p:nvCxnSpPr>
        <p:spPr>
          <a:xfrm>
            <a:off x="0"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850778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7FE938-20C5-483C-A1B4-4775439B5213}" type="datetimeFigureOut">
              <a:rPr lang="en-IN" smtClean="0"/>
              <a:t>21-04-2023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08B287-D727-4CA9-84B5-24FF6EC4A39E}" type="slidenum">
              <a:rPr lang="en-IN" smtClean="0"/>
              <a:t>‹#›</a:t>
            </a:fld>
            <a:endParaRPr lang="en-IN"/>
          </a:p>
        </p:txBody>
      </p:sp>
    </p:spTree>
    <p:extLst>
      <p:ext uri="{BB962C8B-B14F-4D97-AF65-F5344CB8AC3E}">
        <p14:creationId xmlns:p14="http://schemas.microsoft.com/office/powerpoint/2010/main" val="983256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7FE938-20C5-483C-A1B4-4775439B5213}" type="datetimeFigureOut">
              <a:rPr lang="en-IN" smtClean="0"/>
              <a:t>21-04-2023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08B287-D727-4CA9-84B5-24FF6EC4A39E}" type="slidenum">
              <a:rPr lang="en-IN" smtClean="0"/>
              <a:t>‹#›</a:t>
            </a:fld>
            <a:endParaRPr lang="en-IN"/>
          </a:p>
        </p:txBody>
      </p:sp>
    </p:spTree>
    <p:extLst>
      <p:ext uri="{BB962C8B-B14F-4D97-AF65-F5344CB8AC3E}">
        <p14:creationId xmlns:p14="http://schemas.microsoft.com/office/powerpoint/2010/main" val="1790144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77FE938-20C5-483C-A1B4-4775439B5213}" type="datetimeFigureOut">
              <a:rPr lang="en-IN" smtClean="0"/>
              <a:t>21-04-2023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08B287-D727-4CA9-84B5-24FF6EC4A39E}" type="slidenum">
              <a:rPr lang="en-IN" smtClean="0"/>
              <a:t>‹#›</a:t>
            </a:fld>
            <a:endParaRPr lang="en-IN"/>
          </a:p>
        </p:txBody>
      </p:sp>
    </p:spTree>
    <p:extLst>
      <p:ext uri="{BB962C8B-B14F-4D97-AF65-F5344CB8AC3E}">
        <p14:creationId xmlns:p14="http://schemas.microsoft.com/office/powerpoint/2010/main" val="3024169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77FE938-20C5-483C-A1B4-4775439B5213}" type="datetimeFigureOut">
              <a:rPr lang="en-IN" smtClean="0"/>
              <a:t>21-04-2023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908B287-D727-4CA9-84B5-24FF6EC4A39E}" type="slidenum">
              <a:rPr lang="en-IN" smtClean="0"/>
              <a:t>‹#›</a:t>
            </a:fld>
            <a:endParaRPr lang="en-IN"/>
          </a:p>
        </p:txBody>
      </p:sp>
    </p:spTree>
    <p:extLst>
      <p:ext uri="{BB962C8B-B14F-4D97-AF65-F5344CB8AC3E}">
        <p14:creationId xmlns:p14="http://schemas.microsoft.com/office/powerpoint/2010/main" val="733426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77FE938-20C5-483C-A1B4-4775439B5213}" type="datetimeFigureOut">
              <a:rPr lang="en-IN" smtClean="0"/>
              <a:t>21-04-2023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908B287-D727-4CA9-84B5-24FF6EC4A39E}" type="slidenum">
              <a:rPr lang="en-IN" smtClean="0"/>
              <a:t>‹#›</a:t>
            </a:fld>
            <a:endParaRPr lang="en-IN"/>
          </a:p>
        </p:txBody>
      </p:sp>
    </p:spTree>
    <p:extLst>
      <p:ext uri="{BB962C8B-B14F-4D97-AF65-F5344CB8AC3E}">
        <p14:creationId xmlns:p14="http://schemas.microsoft.com/office/powerpoint/2010/main" val="2505742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7FE938-20C5-483C-A1B4-4775439B5213}" type="datetimeFigureOut">
              <a:rPr lang="en-IN" smtClean="0"/>
              <a:t>21-04-2023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908B287-D727-4CA9-84B5-24FF6EC4A39E}" type="slidenum">
              <a:rPr lang="en-IN" smtClean="0"/>
              <a:t>‹#›</a:t>
            </a:fld>
            <a:endParaRPr lang="en-IN"/>
          </a:p>
        </p:txBody>
      </p:sp>
    </p:spTree>
    <p:extLst>
      <p:ext uri="{BB962C8B-B14F-4D97-AF65-F5344CB8AC3E}">
        <p14:creationId xmlns:p14="http://schemas.microsoft.com/office/powerpoint/2010/main" val="55453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77FE938-20C5-483C-A1B4-4775439B5213}" type="datetimeFigureOut">
              <a:rPr lang="en-IN" smtClean="0"/>
              <a:t>21-04-2023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08B287-D727-4CA9-84B5-24FF6EC4A39E}" type="slidenum">
              <a:rPr lang="en-IN" smtClean="0"/>
              <a:t>‹#›</a:t>
            </a:fld>
            <a:endParaRPr lang="en-IN"/>
          </a:p>
        </p:txBody>
      </p:sp>
    </p:spTree>
    <p:extLst>
      <p:ext uri="{BB962C8B-B14F-4D97-AF65-F5344CB8AC3E}">
        <p14:creationId xmlns:p14="http://schemas.microsoft.com/office/powerpoint/2010/main" val="1731878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77FE938-20C5-483C-A1B4-4775439B5213}" type="datetimeFigureOut">
              <a:rPr lang="en-IN" smtClean="0"/>
              <a:t>21-04-2023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08B287-D727-4CA9-84B5-24FF6EC4A39E}" type="slidenum">
              <a:rPr lang="en-IN" smtClean="0"/>
              <a:t>‹#›</a:t>
            </a:fld>
            <a:endParaRPr lang="en-IN"/>
          </a:p>
        </p:txBody>
      </p:sp>
    </p:spTree>
    <p:extLst>
      <p:ext uri="{BB962C8B-B14F-4D97-AF65-F5344CB8AC3E}">
        <p14:creationId xmlns:p14="http://schemas.microsoft.com/office/powerpoint/2010/main" val="24764413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7FE938-20C5-483C-A1B4-4775439B5213}" type="datetimeFigureOut">
              <a:rPr lang="en-IN" smtClean="0"/>
              <a:t>21-04-2023</a:t>
            </a:fld>
            <a:endParaRPr lang="en-I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08B287-D727-4CA9-84B5-24FF6EC4A39E}" type="slidenum">
              <a:rPr lang="en-IN" smtClean="0"/>
              <a:t>‹#›</a:t>
            </a:fld>
            <a:endParaRPr lang="en-IN"/>
          </a:p>
        </p:txBody>
      </p:sp>
    </p:spTree>
    <p:extLst>
      <p:ext uri="{BB962C8B-B14F-4D97-AF65-F5344CB8AC3E}">
        <p14:creationId xmlns:p14="http://schemas.microsoft.com/office/powerpoint/2010/main" val="5740761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hardikmalhotra19@gmail.com"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www.maersk.com/sustainability/reports-and-resources" TargetMode="External"/><Relationship Id="rId3" Type="http://schemas.openxmlformats.org/officeDocument/2006/relationships/hyperlink" Target="https://www.msc.com/" TargetMode="External"/><Relationship Id="rId7" Type="http://schemas.openxmlformats.org/officeDocument/2006/relationships/hyperlink" Target="https://www.chevron.com/-/media/shared-media/documents/chevron-sustainability-report-2021.pdf" TargetMode="External"/><Relationship Id="rId2" Type="http://schemas.openxmlformats.org/officeDocument/2006/relationships/image" Target="../media/image16.jpg"/><Relationship Id="rId1" Type="http://schemas.openxmlformats.org/officeDocument/2006/relationships/slideLayout" Target="../slideLayouts/slideLayout1.xml"/><Relationship Id="rId6" Type="http://schemas.openxmlformats.org/officeDocument/2006/relationships/hyperlink" Target="https://corporate.exxonmobil.com/news/reporting-and-publications/advancing-climate-solutions-progress-report" TargetMode="External"/><Relationship Id="rId5" Type="http://schemas.openxmlformats.org/officeDocument/2006/relationships/hyperlink" Target="https://www.mckinsey.com/industries/oil-and-gas/our-insights/the-future-is-now-how-oil-and-gas-companies-can-decarbonize" TargetMode="External"/><Relationship Id="rId4" Type="http://schemas.openxmlformats.org/officeDocument/2006/relationships/hyperlink" Target="https://www2.deloitte.com/content/dam/Deloitte/us/Documents/energy-resources/us-eri-oil-and-gas-decarbonization.pdf"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12.jp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12.jp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3" name="Rectangle 103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Nuclear Energy Agency (NEA) - The Costs of Decarbonisation: System Costs  with High Shares of Nuclear and Renewables">
            <a:extLst>
              <a:ext uri="{FF2B5EF4-FFF2-40B4-BE49-F238E27FC236}">
                <a16:creationId xmlns:a16="http://schemas.microsoft.com/office/drawing/2014/main" id="{ED902775-9C4B-1DFC-7695-0C5D5DF61A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127" r="29396" b="9091"/>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1044" name="Rectangle 103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20ADF6B-7CAB-81D4-AA99-1DAF66ED2DDC}"/>
              </a:ext>
            </a:extLst>
          </p:cNvPr>
          <p:cNvSpPr>
            <a:spLocks noGrp="1"/>
          </p:cNvSpPr>
          <p:nvPr>
            <p:ph type="ctrTitle"/>
          </p:nvPr>
        </p:nvSpPr>
        <p:spPr>
          <a:xfrm>
            <a:off x="227856" y="1121227"/>
            <a:ext cx="3865174" cy="3389117"/>
          </a:xfrm>
        </p:spPr>
        <p:txBody>
          <a:bodyPr anchor="ctr">
            <a:noAutofit/>
          </a:bodyPr>
          <a:lstStyle/>
          <a:p>
            <a:pPr algn="l">
              <a:lnSpc>
                <a:spcPct val="150000"/>
              </a:lnSpc>
            </a:pPr>
            <a:r>
              <a:rPr lang="en-US" sz="3000" dirty="0">
                <a:latin typeface="Arial" panose="020B0604020202020204" pitchFamily="34" charset="0"/>
                <a:cs typeface="Arial" panose="020B0604020202020204" pitchFamily="34" charset="0"/>
              </a:rPr>
              <a:t>Decarbonization – Shipping and Oil &amp; Gas Industry</a:t>
            </a:r>
            <a:endParaRPr lang="en-IN" sz="3000"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465A1936-137C-4AB7-F0D3-D3D2DED1489B}"/>
              </a:ext>
            </a:extLst>
          </p:cNvPr>
          <p:cNvSpPr>
            <a:spLocks noGrp="1"/>
          </p:cNvSpPr>
          <p:nvPr>
            <p:ph type="subTitle" idx="1"/>
          </p:nvPr>
        </p:nvSpPr>
        <p:spPr>
          <a:xfrm>
            <a:off x="358485" y="4872922"/>
            <a:ext cx="3017519" cy="1208141"/>
          </a:xfrm>
        </p:spPr>
        <p:txBody>
          <a:bodyPr>
            <a:normAutofit fontScale="92500" lnSpcReduction="10000"/>
          </a:bodyPr>
          <a:lstStyle/>
          <a:p>
            <a:pPr algn="l"/>
            <a:r>
              <a:rPr lang="en-US" sz="1200" dirty="0">
                <a:latin typeface="Arial" panose="020B0604020202020204" pitchFamily="34" charset="0"/>
                <a:cs typeface="Arial" panose="020B0604020202020204" pitchFamily="34" charset="0"/>
              </a:rPr>
              <a:t>Hardik Malhotra</a:t>
            </a:r>
          </a:p>
          <a:p>
            <a:pPr algn="l"/>
            <a:r>
              <a:rPr lang="en-US" sz="1200" dirty="0">
                <a:latin typeface="Arial" panose="020B0604020202020204" pitchFamily="34" charset="0"/>
                <a:cs typeface="Arial" panose="020B0604020202020204" pitchFamily="34" charset="0"/>
              </a:rPr>
              <a:t>Email id – </a:t>
            </a:r>
            <a:r>
              <a:rPr lang="en-US" sz="1200" dirty="0">
                <a:latin typeface="Arial" panose="020B0604020202020204" pitchFamily="34" charset="0"/>
                <a:cs typeface="Arial" panose="020B0604020202020204" pitchFamily="34" charset="0"/>
                <a:hlinkClick r:id="rId3"/>
              </a:rPr>
              <a:t>hardikmalhotra19@gmail.com</a:t>
            </a:r>
            <a:endParaRPr lang="en-US" sz="1200" dirty="0">
              <a:latin typeface="Arial" panose="020B0604020202020204" pitchFamily="34" charset="0"/>
              <a:cs typeface="Arial" panose="020B0604020202020204" pitchFamily="34" charset="0"/>
            </a:endParaRPr>
          </a:p>
          <a:p>
            <a:pPr algn="l"/>
            <a:r>
              <a:rPr lang="en-US" sz="1200" dirty="0">
                <a:latin typeface="Arial" panose="020B0604020202020204" pitchFamily="34" charset="0"/>
                <a:cs typeface="Arial" panose="020B0604020202020204" pitchFamily="34" charset="0"/>
              </a:rPr>
              <a:t>Contact No. – 8979258810</a:t>
            </a:r>
          </a:p>
          <a:p>
            <a:pPr algn="l"/>
            <a:r>
              <a:rPr lang="en-US" sz="1200" dirty="0">
                <a:latin typeface="Arial" panose="020B0604020202020204" pitchFamily="34" charset="0"/>
                <a:cs typeface="Arial" panose="020B0604020202020204" pitchFamily="34" charset="0"/>
              </a:rPr>
              <a:t>LinkedIn- linkedin.com/in/hardik-malhotra-205aa0149/</a:t>
            </a:r>
          </a:p>
          <a:p>
            <a:pPr algn="l"/>
            <a:endParaRPr lang="en-IN" sz="1200" dirty="0">
              <a:latin typeface="Arial" panose="020B0604020202020204" pitchFamily="34" charset="0"/>
              <a:cs typeface="Arial" panose="020B0604020202020204" pitchFamily="34" charset="0"/>
            </a:endParaRPr>
          </a:p>
        </p:txBody>
      </p:sp>
      <p:sp>
        <p:nvSpPr>
          <p:cNvPr id="1045" name="Rectangle 103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46" name="Rectangle 104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19584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9" name="Rectangle 105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0ADF6B-7CAB-81D4-AA99-1DAF66ED2DDC}"/>
              </a:ext>
            </a:extLst>
          </p:cNvPr>
          <p:cNvSpPr>
            <a:spLocks noGrp="1"/>
          </p:cNvSpPr>
          <p:nvPr>
            <p:ph type="ctrTitle"/>
          </p:nvPr>
        </p:nvSpPr>
        <p:spPr>
          <a:xfrm>
            <a:off x="482601" y="4528456"/>
            <a:ext cx="3465438" cy="682147"/>
          </a:xfrm>
        </p:spPr>
        <p:txBody>
          <a:bodyPr vert="horz" lIns="91440" tIns="45720" rIns="91440" bIns="45720" rtlCol="0">
            <a:normAutofit/>
          </a:bodyPr>
          <a:lstStyle/>
          <a:p>
            <a:pPr algn="l"/>
            <a:r>
              <a:rPr lang="en-US" sz="3800" dirty="0">
                <a:latin typeface="Arial" panose="020B0604020202020204" pitchFamily="34" charset="0"/>
                <a:cs typeface="Arial" panose="020B0604020202020204" pitchFamily="34" charset="0"/>
              </a:rPr>
              <a:t>Thank You</a:t>
            </a:r>
          </a:p>
        </p:txBody>
      </p:sp>
      <p:pic>
        <p:nvPicPr>
          <p:cNvPr id="7" name="Picture 6" descr="A picture containing electronics&#10;&#10;Description automatically generated">
            <a:extLst>
              <a:ext uri="{FF2B5EF4-FFF2-40B4-BE49-F238E27FC236}">
                <a16:creationId xmlns:a16="http://schemas.microsoft.com/office/drawing/2014/main" id="{DEFFB9E9-92F8-14F3-3F2E-F23F9E7310E7}"/>
              </a:ext>
            </a:extLst>
          </p:cNvPr>
          <p:cNvPicPr>
            <a:picLocks noChangeAspect="1"/>
          </p:cNvPicPr>
          <p:nvPr/>
        </p:nvPicPr>
        <p:blipFill rotWithShape="1">
          <a:blip r:embed="rId2">
            <a:extLst>
              <a:ext uri="{28A0092B-C50C-407E-A947-70E740481C1C}">
                <a14:useLocalDpi xmlns:a14="http://schemas.microsoft.com/office/drawing/2010/main" val="0"/>
              </a:ext>
            </a:extLst>
          </a:blip>
          <a:srcRect l="36471" r="24239" b="-1"/>
          <a:stretch/>
        </p:blipFill>
        <p:spPr>
          <a:xfrm>
            <a:off x="4671911" y="10"/>
            <a:ext cx="4472089"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TextBox 3">
            <a:extLst>
              <a:ext uri="{FF2B5EF4-FFF2-40B4-BE49-F238E27FC236}">
                <a16:creationId xmlns:a16="http://schemas.microsoft.com/office/drawing/2014/main" id="{0CC0E900-320F-B9E6-6852-E30A5EAC995D}"/>
              </a:ext>
            </a:extLst>
          </p:cNvPr>
          <p:cNvSpPr txBox="1"/>
          <p:nvPr/>
        </p:nvSpPr>
        <p:spPr>
          <a:xfrm>
            <a:off x="362857" y="493486"/>
            <a:ext cx="4109233" cy="3046988"/>
          </a:xfrm>
          <a:prstGeom prst="rect">
            <a:avLst/>
          </a:prstGeom>
          <a:noFill/>
          <a:ln>
            <a:solidFill>
              <a:schemeClr val="tx1"/>
            </a:solidFill>
          </a:ln>
          <a:effectLst>
            <a:glow rad="228600">
              <a:schemeClr val="accent3">
                <a:satMod val="175000"/>
                <a:alpha val="40000"/>
              </a:schemeClr>
            </a:glow>
          </a:effectLst>
        </p:spPr>
        <p:txBody>
          <a:bodyPr wrap="square" rtlCol="0">
            <a:spAutoFit/>
          </a:bodyPr>
          <a:lstStyle/>
          <a:p>
            <a:r>
              <a:rPr lang="en-US" sz="1200" dirty="0">
                <a:latin typeface="Arial" panose="020B0604020202020204" pitchFamily="34" charset="0"/>
                <a:cs typeface="Arial" panose="020B0604020202020204" pitchFamily="34" charset="0"/>
              </a:rPr>
              <a:t>References-</a:t>
            </a:r>
          </a:p>
          <a:p>
            <a:pPr marL="171450" indent="-171450">
              <a:buFont typeface="Arial" panose="020B0604020202020204" pitchFamily="34" charset="0"/>
              <a:buChar char="•"/>
            </a:pPr>
            <a:r>
              <a:rPr lang="en-IN" sz="1200" dirty="0">
                <a:latin typeface="Arial" panose="020B0604020202020204" pitchFamily="34" charset="0"/>
                <a:cs typeface="Arial" panose="020B0604020202020204" pitchFamily="34" charset="0"/>
                <a:hlinkClick r:id="rId3"/>
              </a:rPr>
              <a:t>https://www.msc.com/</a:t>
            </a:r>
            <a:endParaRPr lang="en-IN" sz="12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IN" sz="1200" dirty="0">
                <a:latin typeface="Arial" panose="020B0604020202020204" pitchFamily="34" charset="0"/>
                <a:cs typeface="Arial" panose="020B0604020202020204" pitchFamily="34" charset="0"/>
                <a:hlinkClick r:id="rId4"/>
              </a:rPr>
              <a:t>https://www2.deloitte.com/content/dam/Deloitte/us/Documents/energy-resources/us-eri-oil-and-gas-decarbonization.pdf</a:t>
            </a:r>
            <a:endParaRPr lang="en-IN" sz="12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hlinkClick r:id="rId5"/>
              </a:rPr>
              <a:t>https://www.mckinsey.com/industries/oil-and-gas/our-insights/the-future-is-now-how-oil-and-gas-companies-can-decarbonize</a:t>
            </a:r>
            <a:endParaRPr lang="en-US" sz="12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IN" sz="1200" dirty="0">
                <a:latin typeface="Arial" panose="020B0604020202020204" pitchFamily="34" charset="0"/>
                <a:cs typeface="Arial" panose="020B0604020202020204" pitchFamily="34" charset="0"/>
                <a:hlinkClick r:id="rId6"/>
              </a:rPr>
              <a:t>https://corporate.exxonmobil.com/news/reporting-and-publications/advancing-climate-solutions-progress-report</a:t>
            </a:r>
            <a:endParaRPr lang="en-IN" sz="12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IN" sz="1200" dirty="0">
                <a:latin typeface="Arial" panose="020B0604020202020204" pitchFamily="34" charset="0"/>
                <a:cs typeface="Arial" panose="020B0604020202020204" pitchFamily="34" charset="0"/>
                <a:hlinkClick r:id="rId7"/>
              </a:rPr>
              <a:t>https://www.chevron.com/-/media/shared-media/documents/chevron-sustainability-report-2021.pdf</a:t>
            </a:r>
            <a:endParaRPr lang="en-IN" sz="12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IN" sz="1200" dirty="0">
                <a:latin typeface="Arial" panose="020B0604020202020204" pitchFamily="34" charset="0"/>
                <a:cs typeface="Arial" panose="020B0604020202020204" pitchFamily="34" charset="0"/>
                <a:hlinkClick r:id="rId8"/>
              </a:rPr>
              <a:t>https://www.maersk.com/sustainability/reports-and-resources</a:t>
            </a:r>
            <a:endParaRPr lang="en-IN"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6448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836597A6-AEB7-402A-A276-750D0AD59938}"/>
              </a:ext>
            </a:extLst>
          </p:cNvPr>
          <p:cNvSpPr>
            <a:spLocks noGrp="1"/>
          </p:cNvSpPr>
          <p:nvPr>
            <p:ph type="body" sz="quarter" idx="14"/>
          </p:nvPr>
        </p:nvSpPr>
        <p:spPr/>
        <p:txBody>
          <a:bodyPr>
            <a:normAutofit/>
          </a:bodyPr>
          <a:lstStyle/>
          <a:p>
            <a:pPr>
              <a:spcBef>
                <a:spcPts val="0"/>
              </a:spcBef>
            </a:pPr>
            <a:r>
              <a:rPr lang="en-IN" sz="1400" dirty="0">
                <a:solidFill>
                  <a:schemeClr val="tx1">
                    <a:lumMod val="85000"/>
                    <a:lumOff val="15000"/>
                  </a:schemeClr>
                </a:solidFill>
                <a:latin typeface="Arial" panose="020B0604020202020204" pitchFamily="34" charset="0"/>
                <a:ea typeface="Verdana" panose="020B0604030504040204" pitchFamily="34" charset="0"/>
              </a:rPr>
              <a:t>Report Content</a:t>
            </a:r>
            <a:endParaRPr lang="en-US" sz="1400" b="0" dirty="0">
              <a:solidFill>
                <a:schemeClr val="tx1">
                  <a:lumMod val="85000"/>
                  <a:lumOff val="15000"/>
                </a:schemeClr>
              </a:solidFill>
              <a:latin typeface="Arial" panose="020B0604020202020204" pitchFamily="34" charset="0"/>
              <a:ea typeface="Verdana" panose="020B0604030504040204" pitchFamily="34" charset="0"/>
            </a:endParaRPr>
          </a:p>
        </p:txBody>
      </p:sp>
      <p:grpSp>
        <p:nvGrpSpPr>
          <p:cNvPr id="66" name="Group 65">
            <a:extLst>
              <a:ext uri="{FF2B5EF4-FFF2-40B4-BE49-F238E27FC236}">
                <a16:creationId xmlns:a16="http://schemas.microsoft.com/office/drawing/2014/main" id="{38A2D368-8B5A-4D00-9E3E-E671A6E654CF}"/>
              </a:ext>
            </a:extLst>
          </p:cNvPr>
          <p:cNvGrpSpPr/>
          <p:nvPr/>
        </p:nvGrpSpPr>
        <p:grpSpPr>
          <a:xfrm>
            <a:off x="269629" y="2357779"/>
            <a:ext cx="8607156" cy="432000"/>
            <a:chOff x="269628" y="1428602"/>
            <a:chExt cx="8607156" cy="432000"/>
          </a:xfrm>
        </p:grpSpPr>
        <p:sp>
          <p:nvSpPr>
            <p:cNvPr id="13" name="Rectangle 12">
              <a:extLst>
                <a:ext uri="{FF2B5EF4-FFF2-40B4-BE49-F238E27FC236}">
                  <a16:creationId xmlns:a16="http://schemas.microsoft.com/office/drawing/2014/main" id="{85A58BBF-A1CF-4391-A7AB-A1734776E62C}"/>
                </a:ext>
              </a:extLst>
            </p:cNvPr>
            <p:cNvSpPr/>
            <p:nvPr/>
          </p:nvSpPr>
          <p:spPr>
            <a:xfrm>
              <a:off x="269628" y="1428602"/>
              <a:ext cx="760310"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rPr>
                <a:t>3</a:t>
              </a:r>
            </a:p>
          </p:txBody>
        </p:sp>
        <p:sp>
          <p:nvSpPr>
            <p:cNvPr id="14" name="Rectangle 13">
              <a:extLst>
                <a:ext uri="{FF2B5EF4-FFF2-40B4-BE49-F238E27FC236}">
                  <a16:creationId xmlns:a16="http://schemas.microsoft.com/office/drawing/2014/main" id="{7462E6A0-487A-4A47-9FA6-9A063D6BE947}"/>
                </a:ext>
              </a:extLst>
            </p:cNvPr>
            <p:cNvSpPr/>
            <p:nvPr/>
          </p:nvSpPr>
          <p:spPr>
            <a:xfrm>
              <a:off x="1260425" y="1428602"/>
              <a:ext cx="6505515"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rPr>
                <a:t>CHALLENGES &amp; MANDATING REGULATIONS (SHIPPING)</a:t>
              </a:r>
              <a:endParaRPr kumimoji="0" lang="en-IN" sz="1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endParaRPr>
            </a:p>
          </p:txBody>
        </p:sp>
        <p:sp>
          <p:nvSpPr>
            <p:cNvPr id="15" name="Rectangle 14">
              <a:extLst>
                <a:ext uri="{FF2B5EF4-FFF2-40B4-BE49-F238E27FC236}">
                  <a16:creationId xmlns:a16="http://schemas.microsoft.com/office/drawing/2014/main" id="{EC795056-BC3B-423B-A654-DED756A687AF}"/>
                </a:ext>
              </a:extLst>
            </p:cNvPr>
            <p:cNvSpPr/>
            <p:nvPr/>
          </p:nvSpPr>
          <p:spPr>
            <a:xfrm>
              <a:off x="8005638" y="1428602"/>
              <a:ext cx="871146"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b="1" dirty="0">
                  <a:solidFill>
                    <a:schemeClr val="tx1"/>
                  </a:solidFill>
                  <a:latin typeface="Arial" panose="020B0604020202020204" pitchFamily="34" charset="0"/>
                  <a:ea typeface="Verdana" panose="020B0604030504040204" pitchFamily="34" charset="0"/>
                  <a:cs typeface="Arial" panose="020B0604020202020204" pitchFamily="34" charset="0"/>
                </a:rPr>
                <a:t>6</a:t>
              </a:r>
              <a:endPar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endParaRPr>
            </a:p>
          </p:txBody>
        </p:sp>
      </p:grpSp>
      <p:grpSp>
        <p:nvGrpSpPr>
          <p:cNvPr id="65" name="Group 64">
            <a:extLst>
              <a:ext uri="{FF2B5EF4-FFF2-40B4-BE49-F238E27FC236}">
                <a16:creationId xmlns:a16="http://schemas.microsoft.com/office/drawing/2014/main" id="{B684E558-C713-48F3-8AA5-8A21449119E0}"/>
              </a:ext>
            </a:extLst>
          </p:cNvPr>
          <p:cNvGrpSpPr/>
          <p:nvPr/>
        </p:nvGrpSpPr>
        <p:grpSpPr>
          <a:xfrm>
            <a:off x="269628" y="940744"/>
            <a:ext cx="8597944" cy="366059"/>
            <a:chOff x="269628" y="940731"/>
            <a:chExt cx="8597944" cy="366059"/>
          </a:xfrm>
        </p:grpSpPr>
        <p:sp>
          <p:nvSpPr>
            <p:cNvPr id="18" name="Rectangle 17">
              <a:extLst>
                <a:ext uri="{FF2B5EF4-FFF2-40B4-BE49-F238E27FC236}">
                  <a16:creationId xmlns:a16="http://schemas.microsoft.com/office/drawing/2014/main" id="{F809A87C-BC0A-40D9-A062-32606D225CFA}"/>
                </a:ext>
              </a:extLst>
            </p:cNvPr>
            <p:cNvSpPr/>
            <p:nvPr/>
          </p:nvSpPr>
          <p:spPr>
            <a:xfrm>
              <a:off x="269628" y="940731"/>
              <a:ext cx="760310" cy="3660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200" b="1" dirty="0">
                  <a:solidFill>
                    <a:prstClr val="white"/>
                  </a:solidFill>
                  <a:latin typeface="Arial" panose="020B0604020202020204" pitchFamily="34" charset="0"/>
                  <a:ea typeface="Verdana" panose="020B0604030504040204" pitchFamily="34" charset="0"/>
                  <a:cs typeface="Arial" panose="020B0604020202020204" pitchFamily="34" charset="0"/>
                </a:rPr>
                <a:t>Sl. No.</a:t>
              </a:r>
            </a:p>
          </p:txBody>
        </p:sp>
        <p:sp>
          <p:nvSpPr>
            <p:cNvPr id="17" name="Rectangle 16">
              <a:extLst>
                <a:ext uri="{FF2B5EF4-FFF2-40B4-BE49-F238E27FC236}">
                  <a16:creationId xmlns:a16="http://schemas.microsoft.com/office/drawing/2014/main" id="{A64D4178-B3F5-427E-8756-98039D1D51A1}"/>
                </a:ext>
              </a:extLst>
            </p:cNvPr>
            <p:cNvSpPr/>
            <p:nvPr/>
          </p:nvSpPr>
          <p:spPr>
            <a:xfrm>
              <a:off x="1260424" y="940731"/>
              <a:ext cx="6505515" cy="3660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IN" sz="1200" b="1" dirty="0">
                  <a:solidFill>
                    <a:prstClr val="white"/>
                  </a:solidFill>
                  <a:latin typeface="Arial" panose="020B0604020202020204" pitchFamily="34" charset="0"/>
                  <a:ea typeface="Verdana" panose="020B0604030504040204" pitchFamily="34" charset="0"/>
                  <a:cs typeface="Arial" panose="020B0604020202020204" pitchFamily="34" charset="0"/>
                </a:rPr>
                <a:t>Report Content</a:t>
              </a:r>
            </a:p>
          </p:txBody>
        </p:sp>
        <p:sp>
          <p:nvSpPr>
            <p:cNvPr id="19" name="Rectangle 18">
              <a:extLst>
                <a:ext uri="{FF2B5EF4-FFF2-40B4-BE49-F238E27FC236}">
                  <a16:creationId xmlns:a16="http://schemas.microsoft.com/office/drawing/2014/main" id="{472BE265-1A4F-4B6A-B72B-C9D1F1A25D5E}"/>
                </a:ext>
              </a:extLst>
            </p:cNvPr>
            <p:cNvSpPr/>
            <p:nvPr/>
          </p:nvSpPr>
          <p:spPr>
            <a:xfrm>
              <a:off x="7996426" y="940731"/>
              <a:ext cx="871146" cy="3660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200" b="1" dirty="0">
                  <a:solidFill>
                    <a:schemeClr val="bg1"/>
                  </a:solidFill>
                  <a:latin typeface="Arial" panose="020B0604020202020204" pitchFamily="34" charset="0"/>
                  <a:ea typeface="Verdana" panose="020B0604030504040204" pitchFamily="34" charset="0"/>
                  <a:cs typeface="Arial" panose="020B0604020202020204" pitchFamily="34" charset="0"/>
                </a:rPr>
                <a:t>Page No.</a:t>
              </a:r>
            </a:p>
          </p:txBody>
        </p:sp>
      </p:grpSp>
      <p:sp>
        <p:nvSpPr>
          <p:cNvPr id="56" name="Rectangle 55">
            <a:extLst>
              <a:ext uri="{FF2B5EF4-FFF2-40B4-BE49-F238E27FC236}">
                <a16:creationId xmlns:a16="http://schemas.microsoft.com/office/drawing/2014/main" id="{C515920A-47CD-4222-8A98-3DF6654D58B4}"/>
              </a:ext>
            </a:extLst>
          </p:cNvPr>
          <p:cNvSpPr/>
          <p:nvPr/>
        </p:nvSpPr>
        <p:spPr>
          <a:xfrm>
            <a:off x="179402" y="814167"/>
            <a:ext cx="8785225" cy="3104690"/>
          </a:xfrm>
          <a:prstGeom prst="rect">
            <a:avLst/>
          </a:prstGeom>
          <a:no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latin typeface="Arial" panose="020B0604020202020204" pitchFamily="34" charset="0"/>
              <a:cs typeface="Arial" panose="020B0604020202020204" pitchFamily="34" charset="0"/>
            </a:endParaRPr>
          </a:p>
        </p:txBody>
      </p:sp>
      <p:grpSp>
        <p:nvGrpSpPr>
          <p:cNvPr id="50" name="Group 49">
            <a:extLst>
              <a:ext uri="{FF2B5EF4-FFF2-40B4-BE49-F238E27FC236}">
                <a16:creationId xmlns:a16="http://schemas.microsoft.com/office/drawing/2014/main" id="{2C38A76E-819B-4630-8DB3-2EF4B7CD1271}"/>
              </a:ext>
            </a:extLst>
          </p:cNvPr>
          <p:cNvGrpSpPr/>
          <p:nvPr/>
        </p:nvGrpSpPr>
        <p:grpSpPr>
          <a:xfrm>
            <a:off x="271903" y="1345838"/>
            <a:ext cx="8607156" cy="432000"/>
            <a:chOff x="269628" y="1356032"/>
            <a:chExt cx="8607156" cy="432000"/>
          </a:xfrm>
        </p:grpSpPr>
        <p:sp>
          <p:nvSpPr>
            <p:cNvPr id="51" name="Rectangle 50">
              <a:extLst>
                <a:ext uri="{FF2B5EF4-FFF2-40B4-BE49-F238E27FC236}">
                  <a16:creationId xmlns:a16="http://schemas.microsoft.com/office/drawing/2014/main" id="{035EDABA-6EE8-4099-B834-7EC1895840F6}"/>
                </a:ext>
              </a:extLst>
            </p:cNvPr>
            <p:cNvSpPr/>
            <p:nvPr/>
          </p:nvSpPr>
          <p:spPr>
            <a:xfrm>
              <a:off x="269628" y="1356032"/>
              <a:ext cx="760310"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rPr>
                <a:t>1</a:t>
              </a:r>
            </a:p>
          </p:txBody>
        </p:sp>
        <p:sp>
          <p:nvSpPr>
            <p:cNvPr id="52" name="Rectangle 51">
              <a:extLst>
                <a:ext uri="{FF2B5EF4-FFF2-40B4-BE49-F238E27FC236}">
                  <a16:creationId xmlns:a16="http://schemas.microsoft.com/office/drawing/2014/main" id="{997CB4A2-88F5-4263-98D3-814815D5F030}"/>
                </a:ext>
              </a:extLst>
            </p:cNvPr>
            <p:cNvSpPr/>
            <p:nvPr/>
          </p:nvSpPr>
          <p:spPr>
            <a:xfrm>
              <a:off x="1260425" y="1356032"/>
              <a:ext cx="6505515"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200" b="1" dirty="0">
                  <a:solidFill>
                    <a:prstClr val="black"/>
                  </a:solidFill>
                  <a:latin typeface="Arial" panose="020B0604020202020204" pitchFamily="34" charset="0"/>
                  <a:ea typeface="Verdana" panose="020B0604030504040204" pitchFamily="34" charset="0"/>
                  <a:cs typeface="Arial" panose="020B0604020202020204" pitchFamily="34" charset="0"/>
                </a:rPr>
                <a:t>EXECUTIVE SUMMARY</a:t>
              </a:r>
            </a:p>
          </p:txBody>
        </p:sp>
        <p:sp>
          <p:nvSpPr>
            <p:cNvPr id="53" name="Rectangle 52">
              <a:extLst>
                <a:ext uri="{FF2B5EF4-FFF2-40B4-BE49-F238E27FC236}">
                  <a16:creationId xmlns:a16="http://schemas.microsoft.com/office/drawing/2014/main" id="{4BC16F19-2378-449D-92F3-CA67AB4B3CB9}"/>
                </a:ext>
              </a:extLst>
            </p:cNvPr>
            <p:cNvSpPr/>
            <p:nvPr/>
          </p:nvSpPr>
          <p:spPr>
            <a:xfrm>
              <a:off x="8005638" y="1356032"/>
              <a:ext cx="871146"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b="1" dirty="0">
                  <a:solidFill>
                    <a:schemeClr val="tx1"/>
                  </a:solidFill>
                  <a:latin typeface="Arial" panose="020B0604020202020204" pitchFamily="34" charset="0"/>
                  <a:ea typeface="Verdana" panose="020B0604030504040204" pitchFamily="34" charset="0"/>
                  <a:cs typeface="Arial" panose="020B0604020202020204" pitchFamily="34" charset="0"/>
                </a:rPr>
                <a:t>3</a:t>
              </a:r>
              <a:endPar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endParaRPr>
            </a:p>
          </p:txBody>
        </p:sp>
      </p:grpSp>
      <p:grpSp>
        <p:nvGrpSpPr>
          <p:cNvPr id="63" name="Group 62">
            <a:extLst>
              <a:ext uri="{FF2B5EF4-FFF2-40B4-BE49-F238E27FC236}">
                <a16:creationId xmlns:a16="http://schemas.microsoft.com/office/drawing/2014/main" id="{90DEDDE7-18DC-450E-8003-90E64BE31D41}"/>
              </a:ext>
            </a:extLst>
          </p:cNvPr>
          <p:cNvGrpSpPr/>
          <p:nvPr/>
        </p:nvGrpSpPr>
        <p:grpSpPr>
          <a:xfrm>
            <a:off x="269629" y="1840592"/>
            <a:ext cx="8607156" cy="432000"/>
            <a:chOff x="269628" y="2069636"/>
            <a:chExt cx="8607156" cy="432000"/>
          </a:xfrm>
        </p:grpSpPr>
        <p:sp>
          <p:nvSpPr>
            <p:cNvPr id="64" name="Rectangle 63">
              <a:extLst>
                <a:ext uri="{FF2B5EF4-FFF2-40B4-BE49-F238E27FC236}">
                  <a16:creationId xmlns:a16="http://schemas.microsoft.com/office/drawing/2014/main" id="{C311D55B-4FF5-467C-9EE0-261071B6ED81}"/>
                </a:ext>
              </a:extLst>
            </p:cNvPr>
            <p:cNvSpPr/>
            <p:nvPr/>
          </p:nvSpPr>
          <p:spPr>
            <a:xfrm>
              <a:off x="269628" y="2069636"/>
              <a:ext cx="760310"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b="1" dirty="0">
                  <a:solidFill>
                    <a:schemeClr val="tx1"/>
                  </a:solidFill>
                  <a:latin typeface="Arial" panose="020B0604020202020204" pitchFamily="34" charset="0"/>
                  <a:ea typeface="Verdana" panose="020B0604030504040204" pitchFamily="34" charset="0"/>
                  <a:cs typeface="Arial" panose="020B0604020202020204" pitchFamily="34" charset="0"/>
                </a:rPr>
                <a:t>2</a:t>
              </a:r>
              <a:endPar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endParaRPr>
            </a:p>
          </p:txBody>
        </p:sp>
        <p:sp>
          <p:nvSpPr>
            <p:cNvPr id="69" name="Rectangle 68">
              <a:extLst>
                <a:ext uri="{FF2B5EF4-FFF2-40B4-BE49-F238E27FC236}">
                  <a16:creationId xmlns:a16="http://schemas.microsoft.com/office/drawing/2014/main" id="{0956DFAA-E9C5-49D6-9D38-DE6868BC8049}"/>
                </a:ext>
              </a:extLst>
            </p:cNvPr>
            <p:cNvSpPr/>
            <p:nvPr/>
          </p:nvSpPr>
          <p:spPr>
            <a:xfrm>
              <a:off x="1260425" y="2069636"/>
              <a:ext cx="6505515"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200" b="1" dirty="0">
                  <a:solidFill>
                    <a:prstClr val="black"/>
                  </a:solidFill>
                  <a:latin typeface="Arial" panose="020B0604020202020204" pitchFamily="34" charset="0"/>
                  <a:ea typeface="Verdana" panose="020B0604030504040204" pitchFamily="34" charset="0"/>
                  <a:cs typeface="Arial" panose="020B0604020202020204" pitchFamily="34" charset="0"/>
                </a:rPr>
                <a:t>TRENDS AND INITIATIVES (SHIPPING) </a:t>
              </a:r>
            </a:p>
          </p:txBody>
        </p:sp>
        <p:sp>
          <p:nvSpPr>
            <p:cNvPr id="70" name="Rectangle 69">
              <a:extLst>
                <a:ext uri="{FF2B5EF4-FFF2-40B4-BE49-F238E27FC236}">
                  <a16:creationId xmlns:a16="http://schemas.microsoft.com/office/drawing/2014/main" id="{33FF7E41-E009-4306-941F-C6604F16315A}"/>
                </a:ext>
              </a:extLst>
            </p:cNvPr>
            <p:cNvSpPr/>
            <p:nvPr/>
          </p:nvSpPr>
          <p:spPr>
            <a:xfrm>
              <a:off x="8005638" y="2069636"/>
              <a:ext cx="871146"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b="1" dirty="0">
                  <a:solidFill>
                    <a:schemeClr val="tx1"/>
                  </a:solidFill>
                  <a:latin typeface="Arial" panose="020B0604020202020204" pitchFamily="34" charset="0"/>
                  <a:ea typeface="Verdana" panose="020B0604030504040204" pitchFamily="34" charset="0"/>
                  <a:cs typeface="Arial" panose="020B0604020202020204" pitchFamily="34" charset="0"/>
                </a:rPr>
                <a:t>5</a:t>
              </a:r>
              <a:endPar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endParaRPr>
            </a:p>
          </p:txBody>
        </p:sp>
      </p:grpSp>
      <p:sp>
        <p:nvSpPr>
          <p:cNvPr id="2" name="Rectangle 1">
            <a:extLst>
              <a:ext uri="{FF2B5EF4-FFF2-40B4-BE49-F238E27FC236}">
                <a16:creationId xmlns:a16="http://schemas.microsoft.com/office/drawing/2014/main" id="{0D00F030-E22A-D41C-02F1-141FCFCE122E}"/>
              </a:ext>
            </a:extLst>
          </p:cNvPr>
          <p:cNvSpPr/>
          <p:nvPr/>
        </p:nvSpPr>
        <p:spPr>
          <a:xfrm>
            <a:off x="269627" y="3362833"/>
            <a:ext cx="760311"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b="1" dirty="0">
                <a:solidFill>
                  <a:schemeClr val="tx1"/>
                </a:solidFill>
                <a:latin typeface="Arial" panose="020B0604020202020204" pitchFamily="34" charset="0"/>
                <a:ea typeface="Verdana" panose="020B0604030504040204" pitchFamily="34" charset="0"/>
                <a:cs typeface="Arial" panose="020B0604020202020204" pitchFamily="34" charset="0"/>
              </a:rPr>
              <a:t>5</a:t>
            </a:r>
            <a:endPar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2C9ED302-E670-DA48-152E-0D2A42348E96}"/>
              </a:ext>
            </a:extLst>
          </p:cNvPr>
          <p:cNvSpPr/>
          <p:nvPr/>
        </p:nvSpPr>
        <p:spPr>
          <a:xfrm>
            <a:off x="1260423" y="3362833"/>
            <a:ext cx="6505515"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rPr>
              <a:t>CHALLENGES &amp; MANDATING REGULATIONS (OIL &amp; GAS)</a:t>
            </a:r>
            <a:endParaRPr kumimoji="0" lang="en-IN" sz="1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EE9E1390-A2AE-2FCE-769B-529A47484487}"/>
              </a:ext>
            </a:extLst>
          </p:cNvPr>
          <p:cNvSpPr/>
          <p:nvPr/>
        </p:nvSpPr>
        <p:spPr>
          <a:xfrm>
            <a:off x="8004432" y="3363952"/>
            <a:ext cx="871147"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b="1" dirty="0">
                <a:solidFill>
                  <a:schemeClr val="tx1"/>
                </a:solidFill>
                <a:latin typeface="Arial" panose="020B0604020202020204" pitchFamily="34" charset="0"/>
                <a:ea typeface="Verdana" panose="020B0604030504040204" pitchFamily="34" charset="0"/>
                <a:cs typeface="Arial" panose="020B0604020202020204" pitchFamily="34" charset="0"/>
              </a:rPr>
              <a:t>9</a:t>
            </a:r>
            <a:endPar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7E6DFC62-A6BE-91BB-7093-3B8C87FAA5E2}"/>
              </a:ext>
            </a:extLst>
          </p:cNvPr>
          <p:cNvGrpSpPr/>
          <p:nvPr/>
        </p:nvGrpSpPr>
        <p:grpSpPr>
          <a:xfrm>
            <a:off x="268422" y="2866142"/>
            <a:ext cx="8607156" cy="432000"/>
            <a:chOff x="269628" y="1428602"/>
            <a:chExt cx="8607156" cy="432000"/>
          </a:xfrm>
        </p:grpSpPr>
        <p:sp>
          <p:nvSpPr>
            <p:cNvPr id="6" name="Rectangle 5">
              <a:extLst>
                <a:ext uri="{FF2B5EF4-FFF2-40B4-BE49-F238E27FC236}">
                  <a16:creationId xmlns:a16="http://schemas.microsoft.com/office/drawing/2014/main" id="{08E18DD8-321D-D3DF-600B-5A4FAB333E90}"/>
                </a:ext>
              </a:extLst>
            </p:cNvPr>
            <p:cNvSpPr/>
            <p:nvPr/>
          </p:nvSpPr>
          <p:spPr>
            <a:xfrm>
              <a:off x="269628" y="1428602"/>
              <a:ext cx="760310"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rPr>
                <a:t>4</a:t>
              </a:r>
            </a:p>
          </p:txBody>
        </p:sp>
        <p:sp>
          <p:nvSpPr>
            <p:cNvPr id="10" name="Rectangle 9">
              <a:extLst>
                <a:ext uri="{FF2B5EF4-FFF2-40B4-BE49-F238E27FC236}">
                  <a16:creationId xmlns:a16="http://schemas.microsoft.com/office/drawing/2014/main" id="{8E9CE344-26DF-D0B0-3E9B-B1DA0C9AEE79}"/>
                </a:ext>
              </a:extLst>
            </p:cNvPr>
            <p:cNvSpPr/>
            <p:nvPr/>
          </p:nvSpPr>
          <p:spPr>
            <a:xfrm>
              <a:off x="1260425" y="1428602"/>
              <a:ext cx="6505515"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200" b="1" dirty="0">
                  <a:solidFill>
                    <a:prstClr val="black"/>
                  </a:solidFill>
                  <a:latin typeface="Arial" panose="020B0604020202020204" pitchFamily="34" charset="0"/>
                  <a:ea typeface="Verdana" panose="020B0604030504040204" pitchFamily="34" charset="0"/>
                  <a:cs typeface="Arial" panose="020B0604020202020204" pitchFamily="34" charset="0"/>
                </a:rPr>
                <a:t>TRENDS AND INITIATIVES (OIL &amp; GAS) </a:t>
              </a:r>
            </a:p>
          </p:txBody>
        </p:sp>
        <p:sp>
          <p:nvSpPr>
            <p:cNvPr id="12" name="Rectangle 11">
              <a:extLst>
                <a:ext uri="{FF2B5EF4-FFF2-40B4-BE49-F238E27FC236}">
                  <a16:creationId xmlns:a16="http://schemas.microsoft.com/office/drawing/2014/main" id="{5F1B604A-DBD6-ED5E-B835-47E1DB742BF1}"/>
                </a:ext>
              </a:extLst>
            </p:cNvPr>
            <p:cNvSpPr/>
            <p:nvPr/>
          </p:nvSpPr>
          <p:spPr>
            <a:xfrm>
              <a:off x="8005638" y="1428602"/>
              <a:ext cx="871146"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b="1" dirty="0">
                  <a:solidFill>
                    <a:schemeClr val="tx1"/>
                  </a:solidFill>
                  <a:latin typeface="Arial" panose="020B0604020202020204" pitchFamily="34" charset="0"/>
                  <a:ea typeface="Verdana" panose="020B0604030504040204" pitchFamily="34" charset="0"/>
                  <a:cs typeface="Arial" panose="020B0604020202020204" pitchFamily="34" charset="0"/>
                </a:rPr>
                <a:t>8</a:t>
              </a:r>
              <a:endPar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endParaRPr>
            </a:p>
          </p:txBody>
        </p:sp>
      </p:grpSp>
      <p:sp>
        <p:nvSpPr>
          <p:cNvPr id="31" name="TextBox 30">
            <a:extLst>
              <a:ext uri="{FF2B5EF4-FFF2-40B4-BE49-F238E27FC236}">
                <a16:creationId xmlns:a16="http://schemas.microsoft.com/office/drawing/2014/main" id="{2E42D972-1B57-8BAE-DE70-A49D6003B0F8}"/>
              </a:ext>
            </a:extLst>
          </p:cNvPr>
          <p:cNvSpPr txBox="1"/>
          <p:nvPr/>
        </p:nvSpPr>
        <p:spPr>
          <a:xfrm>
            <a:off x="7808686" y="74057"/>
            <a:ext cx="1335314" cy="246221"/>
          </a:xfrm>
          <a:prstGeom prst="rect">
            <a:avLst/>
          </a:prstGeom>
          <a:solidFill>
            <a:srgbClr val="002060"/>
          </a:solidFill>
        </p:spPr>
        <p:txBody>
          <a:bodyPr wrap="square" rtlCol="0">
            <a:spAutoFit/>
          </a:bodyPr>
          <a:lstStyle/>
          <a:p>
            <a:pPr algn="ctr"/>
            <a:r>
              <a:rPr lang="en-US" sz="1000" dirty="0">
                <a:solidFill>
                  <a:schemeClr val="bg1"/>
                </a:solidFill>
                <a:latin typeface="Arial" panose="020B0604020202020204" pitchFamily="34" charset="0"/>
                <a:cs typeface="Arial" panose="020B0604020202020204" pitchFamily="34" charset="0"/>
              </a:rPr>
              <a:t>Shipping / Oil &amp; Gas </a:t>
            </a:r>
            <a:endParaRPr lang="en-IN" sz="1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30105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F2EC0C3-6E3E-4717-B23E-5FD820D23C48}"/>
              </a:ext>
            </a:extLst>
          </p:cNvPr>
          <p:cNvSpPr>
            <a:spLocks noGrp="1"/>
          </p:cNvSpPr>
          <p:nvPr>
            <p:ph type="body" sz="quarter" idx="14"/>
          </p:nvPr>
        </p:nvSpPr>
        <p:spPr>
          <a:xfrm>
            <a:off x="132588" y="193795"/>
            <a:ext cx="3481470" cy="457200"/>
          </a:xfrm>
          <a:effectLst>
            <a:softEdge rad="31750"/>
          </a:effectLst>
        </p:spPr>
        <p:txBody>
          <a:bodyPr>
            <a:normAutofit/>
          </a:bodyPr>
          <a:lstStyle/>
          <a:p>
            <a:pPr>
              <a:spcBef>
                <a:spcPts val="0"/>
              </a:spcBef>
            </a:pPr>
            <a:r>
              <a:rPr lang="en-US" sz="1400" dirty="0">
                <a:solidFill>
                  <a:schemeClr val="tx1">
                    <a:lumMod val="85000"/>
                    <a:lumOff val="15000"/>
                  </a:schemeClr>
                </a:solidFill>
                <a:latin typeface="Arial" panose="020B0604020202020204" pitchFamily="34" charset="0"/>
              </a:rPr>
              <a:t>Executive Summary </a:t>
            </a:r>
            <a:endParaRPr lang="en-US" sz="1400" spc="0" dirty="0">
              <a:solidFill>
                <a:schemeClr val="tx1">
                  <a:lumMod val="85000"/>
                  <a:lumOff val="15000"/>
                </a:schemeClr>
              </a:solidFill>
              <a:latin typeface="Arial" panose="020B0604020202020204" pitchFamily="34" charset="0"/>
            </a:endParaRPr>
          </a:p>
        </p:txBody>
      </p:sp>
      <p:sp>
        <p:nvSpPr>
          <p:cNvPr id="2" name="TextBox 1">
            <a:extLst>
              <a:ext uri="{FF2B5EF4-FFF2-40B4-BE49-F238E27FC236}">
                <a16:creationId xmlns:a16="http://schemas.microsoft.com/office/drawing/2014/main" id="{E80EED6F-F210-79CE-7740-320C511A3B40}"/>
              </a:ext>
            </a:extLst>
          </p:cNvPr>
          <p:cNvSpPr txBox="1"/>
          <p:nvPr/>
        </p:nvSpPr>
        <p:spPr>
          <a:xfrm>
            <a:off x="7808686" y="74057"/>
            <a:ext cx="1335314" cy="246221"/>
          </a:xfrm>
          <a:prstGeom prst="rect">
            <a:avLst/>
          </a:prstGeom>
          <a:solidFill>
            <a:srgbClr val="002060"/>
          </a:solidFill>
        </p:spPr>
        <p:txBody>
          <a:bodyPr wrap="square" rtlCol="0">
            <a:spAutoFit/>
          </a:bodyPr>
          <a:lstStyle/>
          <a:p>
            <a:pPr algn="ctr"/>
            <a:r>
              <a:rPr lang="en-US" sz="1000" dirty="0">
                <a:solidFill>
                  <a:schemeClr val="bg1"/>
                </a:solidFill>
                <a:latin typeface="Arial" panose="020B0604020202020204" pitchFamily="34" charset="0"/>
                <a:cs typeface="Arial" panose="020B0604020202020204" pitchFamily="34" charset="0"/>
              </a:rPr>
              <a:t>Shipping / Oil &amp; Gas </a:t>
            </a:r>
            <a:endParaRPr lang="en-IN" sz="1000" dirty="0">
              <a:solidFill>
                <a:schemeClr val="bg1"/>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CC0B7D04-53A0-1940-BC0E-99AEC04D42BF}"/>
              </a:ext>
            </a:extLst>
          </p:cNvPr>
          <p:cNvSpPr txBox="1"/>
          <p:nvPr/>
        </p:nvSpPr>
        <p:spPr>
          <a:xfrm>
            <a:off x="3432620" y="799078"/>
            <a:ext cx="1966685" cy="562630"/>
          </a:xfrm>
          <a:prstGeom prst="ellipse">
            <a:avLst/>
          </a:prstGeom>
          <a:solidFill>
            <a:srgbClr val="002060"/>
          </a:solidFill>
          <a:ln>
            <a:solidFill>
              <a:schemeClr val="accent4">
                <a:lumMod val="60000"/>
                <a:lumOff val="40000"/>
              </a:schemeClr>
            </a:solidFill>
          </a:ln>
          <a:effectLst>
            <a:glow rad="228600">
              <a:schemeClr val="accent6">
                <a:satMod val="175000"/>
                <a:alpha val="40000"/>
              </a:schemeClr>
            </a:glow>
            <a:softEdge rad="31750"/>
          </a:effectLst>
        </p:spPr>
        <p:txBody>
          <a:bodyPr wrap="square" rtlCol="0">
            <a:spAutoFit/>
          </a:bodyPr>
          <a:lstStyle/>
          <a:p>
            <a:pPr algn="ctr"/>
            <a:r>
              <a:rPr lang="en-US" sz="2000" dirty="0">
                <a:solidFill>
                  <a:schemeClr val="bg1"/>
                </a:solidFill>
                <a:latin typeface="Arial" panose="020B0604020202020204" pitchFamily="34" charset="0"/>
                <a:cs typeface="Arial" panose="020B0604020202020204" pitchFamily="34" charset="0"/>
              </a:rPr>
              <a:t>Shipping</a:t>
            </a:r>
            <a:endParaRPr lang="en-IN" sz="2000" dirty="0">
              <a:solidFill>
                <a:schemeClr val="bg1"/>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F854D7F2-7B03-46AA-30A0-6035DC5B02CE}"/>
              </a:ext>
            </a:extLst>
          </p:cNvPr>
          <p:cNvSpPr txBox="1"/>
          <p:nvPr/>
        </p:nvSpPr>
        <p:spPr>
          <a:xfrm>
            <a:off x="989061" y="1643715"/>
            <a:ext cx="1773791" cy="794802"/>
          </a:xfrm>
          <a:prstGeom prst="rightArrow">
            <a:avLst/>
          </a:prstGeom>
          <a:solidFill>
            <a:schemeClr val="accent5"/>
          </a:solidFill>
          <a:ln>
            <a:noFill/>
          </a:ln>
          <a:effectLst>
            <a:glow rad="63500">
              <a:schemeClr val="accent2">
                <a:satMod val="175000"/>
                <a:alpha val="40000"/>
              </a:schemeClr>
            </a:glow>
            <a:outerShdw blurRad="225425" dist="50800" dir="5220000" algn="ctr">
              <a:srgbClr val="000000">
                <a:alpha val="33000"/>
              </a:srgbClr>
            </a:outerShdw>
            <a:reflection blurRad="6350" stA="52000" endA="300" endPos="35000" dir="5400000" sy="-100000" algn="bl" rotWithShape="0"/>
            <a:softEdge rad="31750"/>
          </a:effectLst>
        </p:spPr>
        <p:txBody>
          <a:bodyPr wrap="square" rtlCol="0">
            <a:spAutoFit/>
            <a:scene3d>
              <a:camera prst="orthographicFront"/>
              <a:lightRig rig="threePt" dir="t"/>
            </a:scene3d>
            <a:sp3d extrusionH="57150">
              <a:bevelT w="38100" h="38100"/>
            </a:sp3d>
          </a:bodyPr>
          <a:lstStyle/>
          <a:p>
            <a:pPr algn="ctr"/>
            <a:r>
              <a:rPr lang="en-US" sz="2000" dirty="0">
                <a:latin typeface="Arial" panose="020B0604020202020204" pitchFamily="34" charset="0"/>
                <a:cs typeface="Arial" panose="020B0604020202020204" pitchFamily="34" charset="0"/>
              </a:rPr>
              <a:t>Trends</a:t>
            </a:r>
            <a:endParaRPr lang="en-IN" sz="2000"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BDF027C9-C2BB-361D-B77E-606A7E164B10}"/>
              </a:ext>
            </a:extLst>
          </p:cNvPr>
          <p:cNvSpPr txBox="1"/>
          <p:nvPr/>
        </p:nvSpPr>
        <p:spPr>
          <a:xfrm>
            <a:off x="6574961" y="799078"/>
            <a:ext cx="1966685" cy="562630"/>
          </a:xfrm>
          <a:prstGeom prst="ellipse">
            <a:avLst/>
          </a:prstGeom>
          <a:solidFill>
            <a:srgbClr val="002060"/>
          </a:solidFill>
          <a:ln>
            <a:solidFill>
              <a:schemeClr val="accent4">
                <a:lumMod val="60000"/>
                <a:lumOff val="40000"/>
              </a:schemeClr>
            </a:solidFill>
          </a:ln>
          <a:effectLst>
            <a:glow rad="228600">
              <a:schemeClr val="accent6">
                <a:satMod val="175000"/>
                <a:alpha val="40000"/>
              </a:schemeClr>
            </a:glow>
            <a:softEdge rad="31750"/>
          </a:effectLst>
        </p:spPr>
        <p:txBody>
          <a:bodyPr wrap="square" rtlCol="0">
            <a:spAutoFit/>
          </a:bodyPr>
          <a:lstStyle/>
          <a:p>
            <a:pPr algn="ctr"/>
            <a:r>
              <a:rPr lang="en-US" sz="2000" dirty="0">
                <a:solidFill>
                  <a:schemeClr val="bg1"/>
                </a:solidFill>
                <a:latin typeface="Arial" panose="020B0604020202020204" pitchFamily="34" charset="0"/>
                <a:cs typeface="Arial" panose="020B0604020202020204" pitchFamily="34" charset="0"/>
              </a:rPr>
              <a:t>Oil &amp; Gas</a:t>
            </a:r>
            <a:endParaRPr lang="en-IN" sz="2000" dirty="0">
              <a:solidFill>
                <a:schemeClr val="bg1"/>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6041E90E-1CD2-5DB8-E4B3-E5B0994C9955}"/>
              </a:ext>
            </a:extLst>
          </p:cNvPr>
          <p:cNvSpPr txBox="1"/>
          <p:nvPr/>
        </p:nvSpPr>
        <p:spPr>
          <a:xfrm>
            <a:off x="989061" y="3036475"/>
            <a:ext cx="1773791" cy="794802"/>
          </a:xfrm>
          <a:prstGeom prst="rightArrow">
            <a:avLst/>
          </a:prstGeom>
          <a:solidFill>
            <a:schemeClr val="accent5"/>
          </a:solidFill>
          <a:ln>
            <a:noFill/>
          </a:ln>
          <a:effectLst>
            <a:glow rad="63500">
              <a:schemeClr val="accent2">
                <a:satMod val="175000"/>
                <a:alpha val="40000"/>
              </a:schemeClr>
            </a:glow>
            <a:outerShdw blurRad="225425" dist="50800" dir="5220000" algn="ctr">
              <a:srgbClr val="000000">
                <a:alpha val="33000"/>
              </a:srgbClr>
            </a:outerShdw>
            <a:reflection blurRad="6350" stA="52000" endA="300" endPos="35000" dir="5400000" sy="-100000" algn="bl" rotWithShape="0"/>
            <a:softEdge rad="31750"/>
          </a:effectLst>
        </p:spPr>
        <p:txBody>
          <a:bodyPr wrap="square" rtlCol="0">
            <a:spAutoFit/>
            <a:scene3d>
              <a:camera prst="orthographicFront"/>
              <a:lightRig rig="threePt" dir="t"/>
            </a:scene3d>
            <a:sp3d extrusionH="57150">
              <a:bevelT w="38100" h="38100"/>
            </a:sp3d>
          </a:bodyPr>
          <a:lstStyle>
            <a:defPPr>
              <a:defRPr lang="en-US"/>
            </a:defPPr>
            <a:lvl1pPr algn="ctr">
              <a:defRPr sz="2000">
                <a:latin typeface="Arial" panose="020B0604020202020204" pitchFamily="34" charset="0"/>
                <a:cs typeface="Arial" panose="020B0604020202020204" pitchFamily="34" charset="0"/>
              </a:defRPr>
            </a:lvl1pPr>
          </a:lstStyle>
          <a:p>
            <a:r>
              <a:rPr lang="en-US" dirty="0"/>
              <a:t>Initiatives</a:t>
            </a:r>
            <a:endParaRPr lang="en-IN" dirty="0"/>
          </a:p>
        </p:txBody>
      </p:sp>
      <p:sp>
        <p:nvSpPr>
          <p:cNvPr id="25" name="TextBox 24">
            <a:extLst>
              <a:ext uri="{FF2B5EF4-FFF2-40B4-BE49-F238E27FC236}">
                <a16:creationId xmlns:a16="http://schemas.microsoft.com/office/drawing/2014/main" id="{DEB2B29C-4890-6186-1B60-DC1C0096A70F}"/>
              </a:ext>
            </a:extLst>
          </p:cNvPr>
          <p:cNvSpPr txBox="1"/>
          <p:nvPr/>
        </p:nvSpPr>
        <p:spPr>
          <a:xfrm>
            <a:off x="989061" y="4331989"/>
            <a:ext cx="1773791" cy="794802"/>
          </a:xfrm>
          <a:prstGeom prst="rightArrow">
            <a:avLst/>
          </a:prstGeom>
          <a:solidFill>
            <a:schemeClr val="accent5"/>
          </a:solidFill>
          <a:ln>
            <a:noFill/>
          </a:ln>
          <a:effectLst>
            <a:glow rad="63500">
              <a:schemeClr val="accent2">
                <a:satMod val="175000"/>
                <a:alpha val="40000"/>
              </a:schemeClr>
            </a:glow>
            <a:outerShdw blurRad="225425" dist="50800" dir="5220000" algn="ctr">
              <a:srgbClr val="000000">
                <a:alpha val="33000"/>
              </a:srgbClr>
            </a:outerShdw>
            <a:reflection blurRad="6350" stA="52000" endA="300" endPos="35000" dir="5400000" sy="-100000" algn="bl" rotWithShape="0"/>
            <a:softEdge rad="31750"/>
          </a:effectLst>
        </p:spPr>
        <p:txBody>
          <a:bodyPr wrap="square" rtlCol="0">
            <a:spAutoFit/>
            <a:scene3d>
              <a:camera prst="orthographicFront"/>
              <a:lightRig rig="threePt" dir="t"/>
            </a:scene3d>
            <a:sp3d extrusionH="57150">
              <a:bevelT w="38100" h="38100"/>
            </a:sp3d>
          </a:bodyPr>
          <a:lstStyle>
            <a:defPPr>
              <a:defRPr lang="en-US"/>
            </a:defPPr>
            <a:lvl1pPr algn="ctr">
              <a:defRPr sz="2000">
                <a:latin typeface="Arial" panose="020B0604020202020204" pitchFamily="34" charset="0"/>
                <a:cs typeface="Arial" panose="020B0604020202020204" pitchFamily="34" charset="0"/>
              </a:defRPr>
            </a:lvl1pPr>
          </a:lstStyle>
          <a:p>
            <a:r>
              <a:rPr lang="en-US" dirty="0"/>
              <a:t>Challenges</a:t>
            </a:r>
            <a:endParaRPr lang="en-IN" dirty="0"/>
          </a:p>
        </p:txBody>
      </p:sp>
      <p:sp>
        <p:nvSpPr>
          <p:cNvPr id="26" name="TextBox 25">
            <a:extLst>
              <a:ext uri="{FF2B5EF4-FFF2-40B4-BE49-F238E27FC236}">
                <a16:creationId xmlns:a16="http://schemas.microsoft.com/office/drawing/2014/main" id="{87BBF72A-21A1-8144-AED9-84248355233A}"/>
              </a:ext>
            </a:extLst>
          </p:cNvPr>
          <p:cNvSpPr txBox="1"/>
          <p:nvPr/>
        </p:nvSpPr>
        <p:spPr>
          <a:xfrm>
            <a:off x="989061" y="5522212"/>
            <a:ext cx="1773791" cy="794802"/>
          </a:xfrm>
          <a:prstGeom prst="rightArrow">
            <a:avLst/>
          </a:prstGeom>
          <a:solidFill>
            <a:schemeClr val="accent5"/>
          </a:solidFill>
          <a:ln>
            <a:noFill/>
          </a:ln>
          <a:effectLst>
            <a:glow rad="63500">
              <a:schemeClr val="accent2">
                <a:satMod val="175000"/>
                <a:alpha val="40000"/>
              </a:schemeClr>
            </a:glow>
            <a:outerShdw blurRad="225425" dist="50800" dir="5220000" algn="ctr">
              <a:srgbClr val="000000">
                <a:alpha val="33000"/>
              </a:srgbClr>
            </a:outerShdw>
            <a:reflection blurRad="6350" stA="52000" endA="300" endPos="35000" dir="5400000" sy="-100000" algn="bl" rotWithShape="0"/>
            <a:softEdge rad="31750"/>
          </a:effectLst>
        </p:spPr>
        <p:txBody>
          <a:bodyPr wrap="square" rtlCol="0">
            <a:spAutoFit/>
            <a:scene3d>
              <a:camera prst="orthographicFront"/>
              <a:lightRig rig="threePt" dir="t"/>
            </a:scene3d>
            <a:sp3d extrusionH="57150">
              <a:bevelT w="38100" h="38100"/>
            </a:sp3d>
          </a:bodyPr>
          <a:lstStyle>
            <a:defPPr>
              <a:defRPr lang="en-US"/>
            </a:defPPr>
            <a:lvl1pPr algn="ctr">
              <a:defRPr sz="2000">
                <a:latin typeface="Arial" panose="020B0604020202020204" pitchFamily="34" charset="0"/>
                <a:cs typeface="Arial" panose="020B0604020202020204" pitchFamily="34" charset="0"/>
              </a:defRPr>
            </a:lvl1pPr>
          </a:lstStyle>
          <a:p>
            <a:r>
              <a:rPr lang="en-US" dirty="0"/>
              <a:t>Regulations</a:t>
            </a:r>
            <a:endParaRPr lang="en-IN" dirty="0"/>
          </a:p>
        </p:txBody>
      </p:sp>
      <p:sp>
        <p:nvSpPr>
          <p:cNvPr id="4" name="TextBox 3">
            <a:extLst>
              <a:ext uri="{FF2B5EF4-FFF2-40B4-BE49-F238E27FC236}">
                <a16:creationId xmlns:a16="http://schemas.microsoft.com/office/drawing/2014/main" id="{E79C8646-6CDE-7D1D-9CC2-D216FEE8C94E}"/>
              </a:ext>
            </a:extLst>
          </p:cNvPr>
          <p:cNvSpPr txBox="1"/>
          <p:nvPr/>
        </p:nvSpPr>
        <p:spPr>
          <a:xfrm>
            <a:off x="3262079" y="1560294"/>
            <a:ext cx="2307771" cy="987130"/>
          </a:xfrm>
          <a:prstGeom prst="rect">
            <a:avLst/>
          </a:prstGeom>
          <a:solidFill>
            <a:schemeClr val="accent2"/>
          </a:solidFill>
          <a:ln>
            <a:solidFill>
              <a:schemeClr val="tx1"/>
            </a:solidFill>
          </a:ln>
          <a:effectLst>
            <a:glow rad="101600">
              <a:schemeClr val="accent2">
                <a:satMod val="175000"/>
                <a:alpha val="40000"/>
              </a:schemeClr>
            </a:glow>
            <a:softEdge rad="63500"/>
          </a:effectLst>
        </p:spPr>
        <p:txBody>
          <a:bodyPr wrap="square" rtlCol="0">
            <a:spAutoFit/>
          </a:bodyPr>
          <a:lstStyle/>
          <a:p>
            <a:pPr algn="ctr">
              <a:lnSpc>
                <a:spcPct val="150000"/>
              </a:lnSpc>
            </a:pPr>
            <a:r>
              <a:rPr lang="en-US" sz="1000" b="1" dirty="0">
                <a:latin typeface="Arial" panose="020B0604020202020204" pitchFamily="34" charset="0"/>
                <a:cs typeface="Arial" panose="020B0604020202020204" pitchFamily="34" charset="0"/>
              </a:rPr>
              <a:t>Adoption of Alternative Fuels</a:t>
            </a:r>
          </a:p>
          <a:p>
            <a:pPr algn="ctr">
              <a:lnSpc>
                <a:spcPct val="150000"/>
              </a:lnSpc>
            </a:pPr>
            <a:r>
              <a:rPr lang="en-IN" sz="1000" b="1" i="0" dirty="0">
                <a:effectLst/>
                <a:latin typeface="Arial" panose="020B0604020202020204" pitchFamily="34" charset="0"/>
                <a:cs typeface="Arial" panose="020B0604020202020204" pitchFamily="34" charset="0"/>
              </a:rPr>
              <a:t>Joint Initiatives </a:t>
            </a:r>
          </a:p>
          <a:p>
            <a:pPr algn="ctr">
              <a:lnSpc>
                <a:spcPct val="150000"/>
              </a:lnSpc>
            </a:pPr>
            <a:r>
              <a:rPr lang="en-IN" sz="1000" b="1" i="0" dirty="0">
                <a:effectLst/>
                <a:latin typeface="Arial" panose="020B0604020202020204" pitchFamily="34" charset="0"/>
                <a:cs typeface="Arial" panose="020B0604020202020204" pitchFamily="34" charset="0"/>
              </a:rPr>
              <a:t>Policy and Regulations</a:t>
            </a:r>
          </a:p>
          <a:p>
            <a:pPr algn="ctr">
              <a:lnSpc>
                <a:spcPct val="150000"/>
              </a:lnSpc>
            </a:pPr>
            <a:r>
              <a:rPr lang="en-IN" sz="1000" b="1" dirty="0">
                <a:latin typeface="Arial" panose="020B0604020202020204" pitchFamily="34" charset="0"/>
                <a:cs typeface="Arial" panose="020B0604020202020204" pitchFamily="34" charset="0"/>
              </a:rPr>
              <a:t>Digitization and New Technologies</a:t>
            </a:r>
            <a:endParaRPr lang="en-IN" sz="1000" b="1" i="0" dirty="0">
              <a:effectLst/>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5A55E9B1-3914-CE04-3963-9227959FF9DC}"/>
              </a:ext>
            </a:extLst>
          </p:cNvPr>
          <p:cNvSpPr txBox="1"/>
          <p:nvPr/>
        </p:nvSpPr>
        <p:spPr>
          <a:xfrm>
            <a:off x="6404417" y="1630846"/>
            <a:ext cx="2307771" cy="987130"/>
          </a:xfrm>
          <a:prstGeom prst="rect">
            <a:avLst/>
          </a:prstGeom>
          <a:solidFill>
            <a:schemeClr val="accent2"/>
          </a:solidFill>
          <a:ln>
            <a:solidFill>
              <a:schemeClr val="tx1"/>
            </a:solidFill>
          </a:ln>
          <a:effectLst>
            <a:glow rad="101600">
              <a:schemeClr val="accent2">
                <a:satMod val="175000"/>
                <a:alpha val="40000"/>
              </a:schemeClr>
            </a:glow>
            <a:softEdge rad="63500"/>
          </a:effectLst>
        </p:spPr>
        <p:txBody>
          <a:bodyPr wrap="square" rtlCol="0">
            <a:spAutoFit/>
          </a:bodyPr>
          <a:lstStyle/>
          <a:p>
            <a:pPr algn="ctr">
              <a:lnSpc>
                <a:spcPct val="150000"/>
              </a:lnSpc>
            </a:pPr>
            <a:r>
              <a:rPr lang="en-US" sz="1000" b="1" dirty="0">
                <a:latin typeface="Arial" panose="020B0604020202020204" pitchFamily="34" charset="0"/>
                <a:cs typeface="Arial" panose="020B0604020202020204" pitchFamily="34" charset="0"/>
              </a:rPr>
              <a:t>Disclosing Consistent, Comparable and Reliable Data</a:t>
            </a:r>
          </a:p>
          <a:p>
            <a:pPr algn="ctr">
              <a:lnSpc>
                <a:spcPct val="150000"/>
              </a:lnSpc>
            </a:pPr>
            <a:r>
              <a:rPr lang="en-IN" sz="1000" b="1" dirty="0">
                <a:latin typeface="Arial" panose="020B0604020202020204" pitchFamily="34" charset="0"/>
                <a:cs typeface="Arial" panose="020B0604020202020204" pitchFamily="34" charset="0"/>
              </a:rPr>
              <a:t>C</a:t>
            </a:r>
            <a:r>
              <a:rPr lang="en-IN" sz="1000" b="1" i="0" dirty="0">
                <a:effectLst/>
                <a:latin typeface="Arial" panose="020B0604020202020204" pitchFamily="34" charset="0"/>
                <a:cs typeface="Arial" panose="020B0604020202020204" pitchFamily="34" charset="0"/>
              </a:rPr>
              <a:t>heaper Renewables technologies</a:t>
            </a:r>
          </a:p>
          <a:p>
            <a:pPr algn="ctr">
              <a:lnSpc>
                <a:spcPct val="150000"/>
              </a:lnSpc>
            </a:pPr>
            <a:r>
              <a:rPr lang="en-IN" sz="1000" b="1" i="0" dirty="0">
                <a:effectLst/>
                <a:latin typeface="Arial" panose="020B0604020202020204" pitchFamily="34" charset="0"/>
                <a:cs typeface="Arial" panose="020B0604020202020204" pitchFamily="34" charset="0"/>
              </a:rPr>
              <a:t>Policy and Regulations</a:t>
            </a:r>
          </a:p>
        </p:txBody>
      </p:sp>
      <p:sp>
        <p:nvSpPr>
          <p:cNvPr id="6" name="TextBox 5">
            <a:extLst>
              <a:ext uri="{FF2B5EF4-FFF2-40B4-BE49-F238E27FC236}">
                <a16:creationId xmlns:a16="http://schemas.microsoft.com/office/drawing/2014/main" id="{91C6FF57-C45B-2711-5008-557417EA0A0A}"/>
              </a:ext>
            </a:extLst>
          </p:cNvPr>
          <p:cNvSpPr txBox="1"/>
          <p:nvPr/>
        </p:nvSpPr>
        <p:spPr>
          <a:xfrm>
            <a:off x="6404417" y="2824895"/>
            <a:ext cx="2307771" cy="1217962"/>
          </a:xfrm>
          <a:prstGeom prst="rect">
            <a:avLst/>
          </a:prstGeom>
          <a:solidFill>
            <a:schemeClr val="accent2"/>
          </a:solidFill>
          <a:ln>
            <a:solidFill>
              <a:schemeClr val="tx1"/>
            </a:solidFill>
          </a:ln>
          <a:effectLst>
            <a:glow rad="101600">
              <a:schemeClr val="accent2">
                <a:satMod val="175000"/>
                <a:alpha val="40000"/>
              </a:schemeClr>
            </a:glow>
            <a:softEdge rad="63500"/>
          </a:effectLst>
        </p:spPr>
        <p:txBody>
          <a:bodyPr wrap="square" rtlCol="0">
            <a:spAutoFit/>
          </a:bodyPr>
          <a:lstStyle/>
          <a:p>
            <a:pPr algn="ctr">
              <a:lnSpc>
                <a:spcPct val="150000"/>
              </a:lnSpc>
            </a:pPr>
            <a:r>
              <a:rPr lang="en-US" sz="1000" b="1" dirty="0">
                <a:latin typeface="Arial" panose="020B0604020202020204" pitchFamily="34" charset="0"/>
                <a:cs typeface="Arial" panose="020B0604020202020204" pitchFamily="34" charset="0"/>
              </a:rPr>
              <a:t>Improved Maintenance  Routines </a:t>
            </a:r>
          </a:p>
          <a:p>
            <a:pPr algn="ctr">
              <a:lnSpc>
                <a:spcPct val="150000"/>
              </a:lnSpc>
            </a:pPr>
            <a:r>
              <a:rPr lang="en-US" sz="1000" b="1" i="0" dirty="0">
                <a:effectLst/>
                <a:latin typeface="Arial" panose="020B0604020202020204" pitchFamily="34" charset="0"/>
                <a:cs typeface="Arial" panose="020B0604020202020204" pitchFamily="34" charset="0"/>
              </a:rPr>
              <a:t>Tapping into Natural Carbon Sinks</a:t>
            </a:r>
          </a:p>
          <a:p>
            <a:pPr algn="ctr">
              <a:lnSpc>
                <a:spcPct val="150000"/>
              </a:lnSpc>
            </a:pPr>
            <a:r>
              <a:rPr lang="en-IN" sz="1000" b="1" i="0" dirty="0">
                <a:effectLst/>
                <a:latin typeface="Arial" panose="020B0604020202020204" pitchFamily="34" charset="0"/>
                <a:cs typeface="Arial" panose="020B0604020202020204" pitchFamily="34" charset="0"/>
              </a:rPr>
              <a:t>Changing power sources</a:t>
            </a:r>
          </a:p>
          <a:p>
            <a:pPr algn="ctr">
              <a:lnSpc>
                <a:spcPct val="150000"/>
              </a:lnSpc>
            </a:pPr>
            <a:r>
              <a:rPr lang="en-IN" sz="1000" b="1" dirty="0">
                <a:latin typeface="Arial" panose="020B0604020202020204" pitchFamily="34" charset="0"/>
                <a:cs typeface="Arial" panose="020B0604020202020204" pitchFamily="34" charset="0"/>
              </a:rPr>
              <a:t>Reducing fugitive emissions</a:t>
            </a:r>
          </a:p>
          <a:p>
            <a:pPr algn="ctr">
              <a:lnSpc>
                <a:spcPct val="150000"/>
              </a:lnSpc>
            </a:pPr>
            <a:r>
              <a:rPr lang="en-IN" sz="1000" b="1" dirty="0">
                <a:latin typeface="Arial" panose="020B0604020202020204" pitchFamily="34" charset="0"/>
                <a:cs typeface="Arial" panose="020B0604020202020204" pitchFamily="34" charset="0"/>
              </a:rPr>
              <a:t>Electrifying equipment</a:t>
            </a:r>
          </a:p>
        </p:txBody>
      </p:sp>
      <p:sp>
        <p:nvSpPr>
          <p:cNvPr id="7" name="TextBox 6">
            <a:extLst>
              <a:ext uri="{FF2B5EF4-FFF2-40B4-BE49-F238E27FC236}">
                <a16:creationId xmlns:a16="http://schemas.microsoft.com/office/drawing/2014/main" id="{412A4338-9391-9C8A-5F80-CE00EE1B36E8}"/>
              </a:ext>
            </a:extLst>
          </p:cNvPr>
          <p:cNvSpPr txBox="1"/>
          <p:nvPr/>
        </p:nvSpPr>
        <p:spPr>
          <a:xfrm>
            <a:off x="3262076" y="2700953"/>
            <a:ext cx="2307771" cy="1448795"/>
          </a:xfrm>
          <a:prstGeom prst="rect">
            <a:avLst/>
          </a:prstGeom>
          <a:solidFill>
            <a:schemeClr val="accent2"/>
          </a:solidFill>
          <a:ln>
            <a:solidFill>
              <a:schemeClr val="tx1"/>
            </a:solidFill>
          </a:ln>
          <a:effectLst>
            <a:glow rad="101600">
              <a:schemeClr val="accent2">
                <a:satMod val="175000"/>
                <a:alpha val="40000"/>
              </a:schemeClr>
            </a:glow>
            <a:softEdge rad="63500"/>
          </a:effectLst>
        </p:spPr>
        <p:txBody>
          <a:bodyPr wrap="square" rtlCol="0">
            <a:spAutoFit/>
          </a:bodyPr>
          <a:lstStyle/>
          <a:p>
            <a:pPr algn="ctr">
              <a:lnSpc>
                <a:spcPct val="150000"/>
              </a:lnSpc>
            </a:pPr>
            <a:r>
              <a:rPr lang="en-US" sz="1000" b="1" dirty="0">
                <a:latin typeface="Arial" panose="020B0604020202020204" pitchFamily="34" charset="0"/>
                <a:cs typeface="Arial" panose="020B0604020202020204" pitchFamily="34" charset="0"/>
              </a:rPr>
              <a:t>Ramping Capacity at Ports</a:t>
            </a:r>
          </a:p>
          <a:p>
            <a:pPr algn="ctr">
              <a:lnSpc>
                <a:spcPct val="150000"/>
              </a:lnSpc>
            </a:pPr>
            <a:r>
              <a:rPr lang="en-IN" sz="1000" b="1" i="0" dirty="0">
                <a:effectLst/>
                <a:latin typeface="Arial" panose="020B0604020202020204" pitchFamily="34" charset="0"/>
                <a:cs typeface="Arial" panose="020B0604020202020204" pitchFamily="34" charset="0"/>
              </a:rPr>
              <a:t>Policy frameworks </a:t>
            </a:r>
          </a:p>
          <a:p>
            <a:pPr algn="ctr">
              <a:lnSpc>
                <a:spcPct val="150000"/>
              </a:lnSpc>
            </a:pPr>
            <a:r>
              <a:rPr lang="en-US" sz="1000" b="1" i="0" dirty="0">
                <a:effectLst/>
                <a:latin typeface="Arial" panose="020B0604020202020204" pitchFamily="34" charset="0"/>
                <a:cs typeface="Arial" panose="020B0604020202020204" pitchFamily="34" charset="0"/>
              </a:rPr>
              <a:t>Deployment of Electric and Hybrid Vessels</a:t>
            </a:r>
          </a:p>
          <a:p>
            <a:pPr algn="ctr">
              <a:lnSpc>
                <a:spcPct val="150000"/>
              </a:lnSpc>
            </a:pPr>
            <a:r>
              <a:rPr lang="en-IN" sz="1000" b="1" dirty="0">
                <a:latin typeface="Arial" panose="020B0604020202020204" pitchFamily="34" charset="0"/>
                <a:cs typeface="Arial" panose="020B0604020202020204" pitchFamily="34" charset="0"/>
              </a:rPr>
              <a:t>Investment in Alternative Fuel Technologies</a:t>
            </a:r>
          </a:p>
        </p:txBody>
      </p:sp>
      <p:sp>
        <p:nvSpPr>
          <p:cNvPr id="8" name="TextBox 7">
            <a:extLst>
              <a:ext uri="{FF2B5EF4-FFF2-40B4-BE49-F238E27FC236}">
                <a16:creationId xmlns:a16="http://schemas.microsoft.com/office/drawing/2014/main" id="{19D91330-EE9D-E4D5-0469-B8E7EFAD4048}"/>
              </a:ext>
            </a:extLst>
          </p:cNvPr>
          <p:cNvSpPr txBox="1"/>
          <p:nvPr/>
        </p:nvSpPr>
        <p:spPr>
          <a:xfrm>
            <a:off x="3262076" y="4331989"/>
            <a:ext cx="2307771" cy="987130"/>
          </a:xfrm>
          <a:prstGeom prst="rect">
            <a:avLst/>
          </a:prstGeom>
          <a:solidFill>
            <a:schemeClr val="accent2"/>
          </a:solidFill>
          <a:ln>
            <a:solidFill>
              <a:schemeClr val="tx1"/>
            </a:solidFill>
          </a:ln>
          <a:effectLst>
            <a:glow rad="101600">
              <a:schemeClr val="accent2">
                <a:satMod val="175000"/>
                <a:alpha val="40000"/>
              </a:schemeClr>
            </a:glow>
            <a:softEdge rad="63500"/>
          </a:effectLst>
        </p:spPr>
        <p:txBody>
          <a:bodyPr wrap="square" rtlCol="0">
            <a:spAutoFit/>
          </a:bodyPr>
          <a:lstStyle/>
          <a:p>
            <a:pPr algn="ctr">
              <a:lnSpc>
                <a:spcPct val="150000"/>
              </a:lnSpc>
            </a:pPr>
            <a:r>
              <a:rPr lang="en-US" sz="1000" b="1" dirty="0">
                <a:latin typeface="Arial" panose="020B0604020202020204" pitchFamily="34" charset="0"/>
                <a:cs typeface="Arial" panose="020B0604020202020204" pitchFamily="34" charset="0"/>
              </a:rPr>
              <a:t>High Capital Costs </a:t>
            </a:r>
          </a:p>
          <a:p>
            <a:pPr algn="ctr">
              <a:lnSpc>
                <a:spcPct val="150000"/>
              </a:lnSpc>
            </a:pPr>
            <a:r>
              <a:rPr lang="en-IN" sz="1000" b="1" i="0" dirty="0">
                <a:effectLst/>
                <a:latin typeface="Arial" panose="020B0604020202020204" pitchFamily="34" charset="0"/>
                <a:cs typeface="Arial" panose="020B0604020202020204" pitchFamily="34" charset="0"/>
              </a:rPr>
              <a:t>Lack of Infrastructure</a:t>
            </a:r>
          </a:p>
          <a:p>
            <a:pPr algn="ctr">
              <a:lnSpc>
                <a:spcPct val="150000"/>
              </a:lnSpc>
            </a:pPr>
            <a:r>
              <a:rPr lang="en-IN" sz="1000" b="1" i="0" dirty="0">
                <a:effectLst/>
                <a:latin typeface="Arial" panose="020B0604020202020204" pitchFamily="34" charset="0"/>
                <a:cs typeface="Arial" panose="020B0604020202020204" pitchFamily="34" charset="0"/>
              </a:rPr>
              <a:t>Technological Readiness and Scale</a:t>
            </a:r>
          </a:p>
        </p:txBody>
      </p:sp>
      <p:sp>
        <p:nvSpPr>
          <p:cNvPr id="10" name="TextBox 9">
            <a:extLst>
              <a:ext uri="{FF2B5EF4-FFF2-40B4-BE49-F238E27FC236}">
                <a16:creationId xmlns:a16="http://schemas.microsoft.com/office/drawing/2014/main" id="{5BA11EA9-B759-6DFA-84D5-C9B302325EF9}"/>
              </a:ext>
            </a:extLst>
          </p:cNvPr>
          <p:cNvSpPr txBox="1"/>
          <p:nvPr/>
        </p:nvSpPr>
        <p:spPr>
          <a:xfrm>
            <a:off x="6404417" y="4249776"/>
            <a:ext cx="2307771" cy="1217962"/>
          </a:xfrm>
          <a:prstGeom prst="rect">
            <a:avLst/>
          </a:prstGeom>
          <a:solidFill>
            <a:schemeClr val="accent2"/>
          </a:solidFill>
          <a:ln>
            <a:solidFill>
              <a:schemeClr val="tx1"/>
            </a:solidFill>
          </a:ln>
          <a:effectLst>
            <a:glow rad="101600">
              <a:schemeClr val="accent2">
                <a:satMod val="175000"/>
                <a:alpha val="40000"/>
              </a:schemeClr>
            </a:glow>
            <a:softEdge rad="63500"/>
          </a:effectLst>
        </p:spPr>
        <p:txBody>
          <a:bodyPr wrap="square" rtlCol="0">
            <a:spAutoFit/>
          </a:bodyPr>
          <a:lstStyle/>
          <a:p>
            <a:pPr algn="ctr">
              <a:lnSpc>
                <a:spcPct val="150000"/>
              </a:lnSpc>
            </a:pPr>
            <a:r>
              <a:rPr lang="en-US" sz="1000" b="1" dirty="0">
                <a:latin typeface="Arial" panose="020B0604020202020204" pitchFamily="34" charset="0"/>
                <a:cs typeface="Arial" panose="020B0604020202020204" pitchFamily="34" charset="0"/>
              </a:rPr>
              <a:t>Lack of Granular Data </a:t>
            </a:r>
          </a:p>
          <a:p>
            <a:pPr algn="ctr">
              <a:lnSpc>
                <a:spcPct val="150000"/>
              </a:lnSpc>
            </a:pPr>
            <a:r>
              <a:rPr lang="en-US" sz="1000" b="1" i="0" dirty="0">
                <a:effectLst/>
                <a:latin typeface="Arial" panose="020B0604020202020204" pitchFamily="34" charset="0"/>
                <a:cs typeface="Arial" panose="020B0604020202020204" pitchFamily="34" charset="0"/>
              </a:rPr>
              <a:t>Lack of Clear Regulation to Set Standards </a:t>
            </a:r>
          </a:p>
          <a:p>
            <a:pPr algn="ctr">
              <a:lnSpc>
                <a:spcPct val="150000"/>
              </a:lnSpc>
            </a:pPr>
            <a:r>
              <a:rPr lang="en-US" sz="1000" b="1" i="0" dirty="0">
                <a:effectLst/>
                <a:latin typeface="Arial" panose="020B0604020202020204" pitchFamily="34" charset="0"/>
                <a:cs typeface="Arial" panose="020B0604020202020204" pitchFamily="34" charset="0"/>
              </a:rPr>
              <a:t>Transitioning to renewable energy sources</a:t>
            </a:r>
          </a:p>
        </p:txBody>
      </p:sp>
      <p:sp>
        <p:nvSpPr>
          <p:cNvPr id="11" name="TextBox 10">
            <a:extLst>
              <a:ext uri="{FF2B5EF4-FFF2-40B4-BE49-F238E27FC236}">
                <a16:creationId xmlns:a16="http://schemas.microsoft.com/office/drawing/2014/main" id="{E5A8DB2E-2354-BDBD-93B1-C6535895C8AF}"/>
              </a:ext>
            </a:extLst>
          </p:cNvPr>
          <p:cNvSpPr txBox="1"/>
          <p:nvPr/>
        </p:nvSpPr>
        <p:spPr>
          <a:xfrm>
            <a:off x="3262076" y="5522212"/>
            <a:ext cx="2307771" cy="987130"/>
          </a:xfrm>
          <a:prstGeom prst="rect">
            <a:avLst/>
          </a:prstGeom>
          <a:solidFill>
            <a:schemeClr val="accent2"/>
          </a:solidFill>
          <a:ln>
            <a:solidFill>
              <a:schemeClr val="tx1"/>
            </a:solidFill>
          </a:ln>
          <a:effectLst>
            <a:glow rad="101600">
              <a:schemeClr val="accent2">
                <a:satMod val="175000"/>
                <a:alpha val="40000"/>
              </a:schemeClr>
            </a:glow>
            <a:softEdge rad="63500"/>
          </a:effectLst>
        </p:spPr>
        <p:txBody>
          <a:bodyPr wrap="square" rtlCol="0">
            <a:spAutoFit/>
          </a:bodyPr>
          <a:lstStyle/>
          <a:p>
            <a:pPr algn="ctr">
              <a:lnSpc>
                <a:spcPct val="150000"/>
              </a:lnSpc>
            </a:pPr>
            <a:r>
              <a:rPr lang="en-US" sz="1000" b="1" dirty="0">
                <a:latin typeface="Arial" panose="020B0604020202020204" pitchFamily="34" charset="0"/>
                <a:cs typeface="Arial" panose="020B0604020202020204" pitchFamily="34" charset="0"/>
              </a:rPr>
              <a:t>International Maritime Organization (IMO) Regulations</a:t>
            </a:r>
          </a:p>
          <a:p>
            <a:pPr algn="ctr">
              <a:lnSpc>
                <a:spcPct val="150000"/>
              </a:lnSpc>
            </a:pPr>
            <a:r>
              <a:rPr lang="en-US" sz="1000" b="1" dirty="0">
                <a:latin typeface="Arial" panose="020B0604020202020204" pitchFamily="34" charset="0"/>
                <a:cs typeface="Arial" panose="020B0604020202020204" pitchFamily="34" charset="0"/>
              </a:rPr>
              <a:t>European Union (EU) Regulations</a:t>
            </a:r>
          </a:p>
          <a:p>
            <a:pPr algn="ctr">
              <a:lnSpc>
                <a:spcPct val="150000"/>
              </a:lnSpc>
            </a:pPr>
            <a:r>
              <a:rPr lang="en-US" sz="1000" b="1" dirty="0">
                <a:latin typeface="Arial" panose="020B0604020202020204" pitchFamily="34" charset="0"/>
                <a:cs typeface="Arial" panose="020B0604020202020204" pitchFamily="34" charset="0"/>
              </a:rPr>
              <a:t>National Regulations</a:t>
            </a:r>
          </a:p>
        </p:txBody>
      </p:sp>
      <p:sp>
        <p:nvSpPr>
          <p:cNvPr id="12" name="TextBox 11">
            <a:extLst>
              <a:ext uri="{FF2B5EF4-FFF2-40B4-BE49-F238E27FC236}">
                <a16:creationId xmlns:a16="http://schemas.microsoft.com/office/drawing/2014/main" id="{5A9F7609-44F4-F518-6B59-2F9AC9645D2F}"/>
              </a:ext>
            </a:extLst>
          </p:cNvPr>
          <p:cNvSpPr txBox="1"/>
          <p:nvPr/>
        </p:nvSpPr>
        <p:spPr>
          <a:xfrm>
            <a:off x="6404417" y="5680773"/>
            <a:ext cx="2307771" cy="756297"/>
          </a:xfrm>
          <a:prstGeom prst="rect">
            <a:avLst/>
          </a:prstGeom>
          <a:solidFill>
            <a:schemeClr val="accent2"/>
          </a:solidFill>
          <a:ln>
            <a:solidFill>
              <a:schemeClr val="tx1"/>
            </a:solidFill>
          </a:ln>
          <a:effectLst>
            <a:glow rad="101600">
              <a:schemeClr val="accent2">
                <a:satMod val="175000"/>
                <a:alpha val="40000"/>
              </a:schemeClr>
            </a:glow>
            <a:softEdge rad="63500"/>
          </a:effectLst>
        </p:spPr>
        <p:txBody>
          <a:bodyPr wrap="square" rtlCol="0">
            <a:spAutoFit/>
          </a:bodyPr>
          <a:lstStyle/>
          <a:p>
            <a:pPr algn="ctr">
              <a:lnSpc>
                <a:spcPct val="150000"/>
              </a:lnSpc>
            </a:pPr>
            <a:r>
              <a:rPr lang="en-US" sz="1000" b="1" dirty="0">
                <a:latin typeface="Arial" panose="020B0604020202020204" pitchFamily="34" charset="0"/>
                <a:cs typeface="Arial" panose="020B0604020202020204" pitchFamily="34" charset="0"/>
              </a:rPr>
              <a:t>Emissions reduction targets</a:t>
            </a:r>
          </a:p>
          <a:p>
            <a:pPr algn="ctr">
              <a:lnSpc>
                <a:spcPct val="150000"/>
              </a:lnSpc>
            </a:pPr>
            <a:r>
              <a:rPr lang="en-IN" sz="1000" b="1" i="0" dirty="0">
                <a:effectLst/>
                <a:latin typeface="Arial" panose="020B0604020202020204" pitchFamily="34" charset="0"/>
                <a:cs typeface="Arial" panose="020B0604020202020204" pitchFamily="34" charset="0"/>
              </a:rPr>
              <a:t>Carbon pricing mechanisms</a:t>
            </a:r>
          </a:p>
          <a:p>
            <a:pPr algn="ctr">
              <a:lnSpc>
                <a:spcPct val="150000"/>
              </a:lnSpc>
            </a:pPr>
            <a:r>
              <a:rPr lang="en-IN" sz="1000" b="1" i="0" dirty="0">
                <a:effectLst/>
                <a:latin typeface="Arial" panose="020B0604020202020204" pitchFamily="34" charset="0"/>
                <a:cs typeface="Arial" panose="020B0604020202020204" pitchFamily="34" charset="0"/>
              </a:rPr>
              <a:t>Methane regulations</a:t>
            </a:r>
          </a:p>
        </p:txBody>
      </p:sp>
      <p:pic>
        <p:nvPicPr>
          <p:cNvPr id="14" name="Picture 13" descr="Icon&#10;&#10;Description automatically generated">
            <a:extLst>
              <a:ext uri="{FF2B5EF4-FFF2-40B4-BE49-F238E27FC236}">
                <a16:creationId xmlns:a16="http://schemas.microsoft.com/office/drawing/2014/main" id="{F045178A-22D2-E9B0-CD35-66B417EFFE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81" y="1744983"/>
            <a:ext cx="769256" cy="69353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6" name="Picture 15" descr="A picture containing text, silhouette&#10;&#10;Description automatically generated">
            <a:extLst>
              <a:ext uri="{FF2B5EF4-FFF2-40B4-BE49-F238E27FC236}">
                <a16:creationId xmlns:a16="http://schemas.microsoft.com/office/drawing/2014/main" id="{FC75849F-B9F2-02B9-E195-8B454958FB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81" y="3036475"/>
            <a:ext cx="769256" cy="75748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9" name="Picture 18" descr="Shape&#10;&#10;Description automatically generated with low confidence">
            <a:extLst>
              <a:ext uri="{FF2B5EF4-FFF2-40B4-BE49-F238E27FC236}">
                <a16:creationId xmlns:a16="http://schemas.microsoft.com/office/drawing/2014/main" id="{494F08C7-BE38-3E99-EEFB-2BC73C2A58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82" y="4382598"/>
            <a:ext cx="769256" cy="69358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22" name="Picture 21" descr="Shape&#10;&#10;Description automatically generated with low confidence">
            <a:extLst>
              <a:ext uri="{FF2B5EF4-FFF2-40B4-BE49-F238E27FC236}">
                <a16:creationId xmlns:a16="http://schemas.microsoft.com/office/drawing/2014/main" id="{8DE68E26-B16E-910D-6D4E-E3DA750BCC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81" y="5561635"/>
            <a:ext cx="769256" cy="67754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625987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2" name="Rectangle 1051">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high angle view of a port&#10;&#10;Description automatically generated with medium confidence">
            <a:extLst>
              <a:ext uri="{FF2B5EF4-FFF2-40B4-BE49-F238E27FC236}">
                <a16:creationId xmlns:a16="http://schemas.microsoft.com/office/drawing/2014/main" id="{53CF4542-41E4-BF25-9118-478A347C9AB4}"/>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42404" r="26462"/>
          <a:stretch/>
        </p:blipFill>
        <p:spPr>
          <a:xfrm>
            <a:off x="3212926" y="10"/>
            <a:ext cx="5931074" cy="6857992"/>
          </a:xfrm>
          <a:prstGeom prst="rect">
            <a:avLst/>
          </a:prstGeom>
        </p:spPr>
      </p:pic>
      <p:sp>
        <p:nvSpPr>
          <p:cNvPr id="1054" name="Rectangle 1053">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0ADF6B-7CAB-81D4-AA99-1DAF66ED2DDC}"/>
              </a:ext>
            </a:extLst>
          </p:cNvPr>
          <p:cNvSpPr>
            <a:spLocks noGrp="1"/>
          </p:cNvSpPr>
          <p:nvPr>
            <p:ph type="ctrTitle"/>
          </p:nvPr>
        </p:nvSpPr>
        <p:spPr>
          <a:xfrm>
            <a:off x="546497" y="1115219"/>
            <a:ext cx="2666429" cy="2387600"/>
          </a:xfrm>
        </p:spPr>
        <p:txBody>
          <a:bodyPr>
            <a:normAutofit/>
          </a:bodyPr>
          <a:lstStyle/>
          <a:p>
            <a:pPr algn="l">
              <a:lnSpc>
                <a:spcPct val="100000"/>
              </a:lnSpc>
            </a:pPr>
            <a:r>
              <a:rPr lang="en-US" sz="4000" dirty="0">
                <a:solidFill>
                  <a:schemeClr val="bg1"/>
                </a:solidFill>
                <a:latin typeface="Arial" panose="020B0604020202020204" pitchFamily="34" charset="0"/>
                <a:cs typeface="Arial" panose="020B0604020202020204" pitchFamily="34" charset="0"/>
              </a:rPr>
              <a:t>Shipping Industry</a:t>
            </a:r>
            <a:endParaRPr lang="en-IN" sz="4000" dirty="0">
              <a:solidFill>
                <a:schemeClr val="bg1"/>
              </a:solidFill>
              <a:latin typeface="Arial" panose="020B0604020202020204" pitchFamily="34" charset="0"/>
              <a:cs typeface="Arial" panose="020B0604020202020204" pitchFamily="34" charset="0"/>
            </a:endParaRPr>
          </a:p>
        </p:txBody>
      </p:sp>
      <p:cxnSp>
        <p:nvCxnSpPr>
          <p:cNvPr id="1056" name="Straight Connector 1055">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6438" y="3681408"/>
            <a:ext cx="895111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2242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F2EC0C3-6E3E-4717-B23E-5FD820D23C48}"/>
              </a:ext>
            </a:extLst>
          </p:cNvPr>
          <p:cNvSpPr>
            <a:spLocks noGrp="1"/>
          </p:cNvSpPr>
          <p:nvPr>
            <p:ph type="body" sz="quarter" idx="14"/>
          </p:nvPr>
        </p:nvSpPr>
        <p:spPr>
          <a:xfrm>
            <a:off x="132588" y="193795"/>
            <a:ext cx="3481470" cy="457200"/>
          </a:xfrm>
          <a:effectLst>
            <a:softEdge rad="31750"/>
          </a:effectLst>
        </p:spPr>
        <p:txBody>
          <a:bodyPr>
            <a:normAutofit/>
          </a:bodyPr>
          <a:lstStyle/>
          <a:p>
            <a:pPr>
              <a:spcBef>
                <a:spcPts val="0"/>
              </a:spcBef>
            </a:pPr>
            <a:r>
              <a:rPr lang="en-US" sz="1400" dirty="0">
                <a:solidFill>
                  <a:schemeClr val="tx1">
                    <a:lumMod val="85000"/>
                    <a:lumOff val="15000"/>
                  </a:schemeClr>
                </a:solidFill>
                <a:latin typeface="Arial" panose="020B0604020202020204" pitchFamily="34" charset="0"/>
              </a:rPr>
              <a:t>Trends and Initiatives</a:t>
            </a:r>
            <a:endParaRPr lang="en-US" sz="1400" spc="0" dirty="0">
              <a:solidFill>
                <a:schemeClr val="tx1">
                  <a:lumMod val="85000"/>
                  <a:lumOff val="15000"/>
                </a:schemeClr>
              </a:solidFill>
              <a:latin typeface="Arial" panose="020B0604020202020204" pitchFamily="34" charset="0"/>
            </a:endParaRPr>
          </a:p>
        </p:txBody>
      </p:sp>
      <p:sp>
        <p:nvSpPr>
          <p:cNvPr id="2" name="TextBox 1">
            <a:extLst>
              <a:ext uri="{FF2B5EF4-FFF2-40B4-BE49-F238E27FC236}">
                <a16:creationId xmlns:a16="http://schemas.microsoft.com/office/drawing/2014/main" id="{E80EED6F-F210-79CE-7740-320C511A3B40}"/>
              </a:ext>
            </a:extLst>
          </p:cNvPr>
          <p:cNvSpPr txBox="1"/>
          <p:nvPr/>
        </p:nvSpPr>
        <p:spPr>
          <a:xfrm>
            <a:off x="8432800" y="89185"/>
            <a:ext cx="711200" cy="246221"/>
          </a:xfrm>
          <a:prstGeom prst="rect">
            <a:avLst/>
          </a:prstGeom>
          <a:solidFill>
            <a:srgbClr val="002060"/>
          </a:solidFill>
        </p:spPr>
        <p:txBody>
          <a:bodyPr wrap="square" rtlCol="0">
            <a:spAutoFit/>
          </a:bodyPr>
          <a:lstStyle/>
          <a:p>
            <a:pPr algn="ctr"/>
            <a:r>
              <a:rPr lang="en-US" sz="1000" dirty="0">
                <a:solidFill>
                  <a:schemeClr val="bg1"/>
                </a:solidFill>
                <a:latin typeface="Arial" panose="020B0604020202020204" pitchFamily="34" charset="0"/>
                <a:cs typeface="Arial" panose="020B0604020202020204" pitchFamily="34" charset="0"/>
              </a:rPr>
              <a:t>Shipping </a:t>
            </a:r>
            <a:endParaRPr lang="en-IN" sz="1000" dirty="0">
              <a:solidFill>
                <a:schemeClr val="bg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820132B0-B01E-B3F6-F0EA-92E2A1E032B7}"/>
              </a:ext>
            </a:extLst>
          </p:cNvPr>
          <p:cNvSpPr txBox="1"/>
          <p:nvPr/>
        </p:nvSpPr>
        <p:spPr>
          <a:xfrm rot="16200000">
            <a:off x="1833864" y="1927053"/>
            <a:ext cx="2614498" cy="277001"/>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8100000" scaled="1"/>
            <a:tileRect/>
          </a:gradFill>
          <a:ln>
            <a:noFill/>
          </a:ln>
          <a:effectLst>
            <a:glow rad="63500">
              <a:schemeClr val="accent2">
                <a:satMod val="175000"/>
                <a:alpha val="40000"/>
              </a:schemeClr>
            </a:glow>
          </a:effectLst>
        </p:spPr>
        <p:txBody>
          <a:bodyPr wrap="square" rtlCol="0">
            <a:spAutoFit/>
          </a:bodyPr>
          <a:lstStyle/>
          <a:p>
            <a:pPr algn="ctr"/>
            <a:r>
              <a:rPr lang="en-US" sz="1200" b="1" dirty="0">
                <a:latin typeface="Arial" panose="020B0604020202020204" pitchFamily="34" charset="0"/>
                <a:cs typeface="Arial" panose="020B0604020202020204" pitchFamily="34" charset="0"/>
              </a:rPr>
              <a:t>Trends</a:t>
            </a:r>
            <a:endParaRPr lang="en-IN" sz="1200" b="1"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DC98FC0B-4F96-78E9-DA66-3AEA286A6EB3}"/>
              </a:ext>
            </a:extLst>
          </p:cNvPr>
          <p:cNvSpPr txBox="1"/>
          <p:nvPr/>
        </p:nvSpPr>
        <p:spPr>
          <a:xfrm>
            <a:off x="3279615" y="665588"/>
            <a:ext cx="5761876" cy="756297"/>
          </a:xfrm>
          <a:prstGeom prst="rect">
            <a:avLst/>
          </a:prstGeom>
          <a:solidFill>
            <a:schemeClr val="accent1">
              <a:lumMod val="40000"/>
              <a:lumOff val="60000"/>
            </a:schemeClr>
          </a:solidFill>
          <a:effectLst>
            <a:softEdge rad="63500"/>
          </a:effectLst>
        </p:spPr>
        <p:txBody>
          <a:bodyPr wrap="square">
            <a:spAutoFit/>
          </a:bodyPr>
          <a:lstStyle/>
          <a:p>
            <a:pPr>
              <a:lnSpc>
                <a:spcPct val="150000"/>
              </a:lnSpc>
            </a:pPr>
            <a:r>
              <a:rPr lang="en-IN" sz="1000" b="1" i="0" dirty="0">
                <a:effectLst/>
                <a:latin typeface="Arial" panose="020B0604020202020204" pitchFamily="34" charset="0"/>
                <a:cs typeface="Arial" panose="020B0604020202020204" pitchFamily="34" charset="0"/>
              </a:rPr>
              <a:t>Adoption of Alternative Fuels</a:t>
            </a:r>
          </a:p>
          <a:p>
            <a:pPr algn="just">
              <a:lnSpc>
                <a:spcPct val="150000"/>
              </a:lnSpc>
            </a:pPr>
            <a:r>
              <a:rPr lang="en-IN" sz="1000" dirty="0">
                <a:latin typeface="Arial" panose="020B0604020202020204" pitchFamily="34" charset="0"/>
                <a:cs typeface="Arial" panose="020B0604020202020204" pitchFamily="34" charset="0"/>
              </a:rPr>
              <a:t>Engaging energy providers to explore solutions and scale up the production of low and zero carbon fuels. </a:t>
            </a:r>
            <a:endParaRPr lang="en-US" sz="1000"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964C9B15-82D9-EECF-FA6F-63E541AC3BD5}"/>
              </a:ext>
            </a:extLst>
          </p:cNvPr>
          <p:cNvSpPr txBox="1"/>
          <p:nvPr/>
        </p:nvSpPr>
        <p:spPr>
          <a:xfrm>
            <a:off x="3279615" y="1358325"/>
            <a:ext cx="5761876" cy="756297"/>
          </a:xfrm>
          <a:prstGeom prst="rect">
            <a:avLst/>
          </a:prstGeom>
          <a:solidFill>
            <a:schemeClr val="accent1">
              <a:lumMod val="40000"/>
              <a:lumOff val="60000"/>
            </a:schemeClr>
          </a:solidFill>
          <a:effectLst>
            <a:softEdge rad="63500"/>
          </a:effectLst>
        </p:spPr>
        <p:txBody>
          <a:bodyPr wrap="square">
            <a:spAutoFit/>
          </a:bodyPr>
          <a:lstStyle/>
          <a:p>
            <a:pPr algn="just">
              <a:lnSpc>
                <a:spcPct val="150000"/>
              </a:lnSpc>
            </a:pPr>
            <a:r>
              <a:rPr lang="en-IN" sz="1000" b="1" i="0" dirty="0">
                <a:effectLst/>
                <a:latin typeface="Arial" panose="020B0604020202020204" pitchFamily="34" charset="0"/>
                <a:cs typeface="Arial" panose="020B0604020202020204" pitchFamily="34" charset="0"/>
              </a:rPr>
              <a:t>Joint Initiatives </a:t>
            </a:r>
          </a:p>
          <a:p>
            <a:pPr algn="just">
              <a:lnSpc>
                <a:spcPct val="150000"/>
              </a:lnSpc>
            </a:pPr>
            <a:r>
              <a:rPr lang="en-US" sz="1000" dirty="0">
                <a:latin typeface="Arial" panose="020B0604020202020204" pitchFamily="34" charset="0"/>
                <a:cs typeface="Arial" panose="020B0604020202020204" pitchFamily="34" charset="0"/>
              </a:rPr>
              <a:t>Decarbonization goes beyond fuels and technologies, and can only be achieved in partnership with others like Maritime Just Transition Task Force, and many more</a:t>
            </a:r>
          </a:p>
        </p:txBody>
      </p:sp>
      <p:sp>
        <p:nvSpPr>
          <p:cNvPr id="18" name="TextBox 17">
            <a:extLst>
              <a:ext uri="{FF2B5EF4-FFF2-40B4-BE49-F238E27FC236}">
                <a16:creationId xmlns:a16="http://schemas.microsoft.com/office/drawing/2014/main" id="{9EADA313-55E6-68A2-4E5B-F4FDC94752A9}"/>
              </a:ext>
            </a:extLst>
          </p:cNvPr>
          <p:cNvSpPr txBox="1"/>
          <p:nvPr/>
        </p:nvSpPr>
        <p:spPr>
          <a:xfrm>
            <a:off x="3279615" y="2097240"/>
            <a:ext cx="5761876" cy="756297"/>
          </a:xfrm>
          <a:prstGeom prst="rect">
            <a:avLst/>
          </a:prstGeom>
          <a:solidFill>
            <a:schemeClr val="accent1">
              <a:lumMod val="40000"/>
              <a:lumOff val="60000"/>
            </a:schemeClr>
          </a:solidFill>
          <a:effectLst>
            <a:softEdge rad="63500"/>
          </a:effectLst>
        </p:spPr>
        <p:txBody>
          <a:bodyPr wrap="square">
            <a:spAutoFit/>
          </a:bodyPr>
          <a:lstStyle/>
          <a:p>
            <a:pPr>
              <a:lnSpc>
                <a:spcPct val="150000"/>
              </a:lnSpc>
            </a:pPr>
            <a:r>
              <a:rPr lang="en-IN" sz="1000" b="1" i="0" dirty="0">
                <a:effectLst/>
                <a:latin typeface="Arial" panose="020B0604020202020204" pitchFamily="34" charset="0"/>
                <a:cs typeface="Arial" panose="020B0604020202020204" pitchFamily="34" charset="0"/>
              </a:rPr>
              <a:t>Policy and Regulations</a:t>
            </a:r>
          </a:p>
          <a:p>
            <a:pPr algn="just">
              <a:lnSpc>
                <a:spcPct val="150000"/>
              </a:lnSpc>
            </a:pPr>
            <a:r>
              <a:rPr lang="en-US" sz="1000" dirty="0">
                <a:latin typeface="Arial" panose="020B0604020202020204" pitchFamily="34" charset="0"/>
                <a:cs typeface="Arial" panose="020B0604020202020204" pitchFamily="34" charset="0"/>
              </a:rPr>
              <a:t>There is an increasing focus on policy and regulations to drive decarbonization in the shipping industry. </a:t>
            </a:r>
          </a:p>
        </p:txBody>
      </p:sp>
      <p:sp>
        <p:nvSpPr>
          <p:cNvPr id="19" name="TextBox 18">
            <a:extLst>
              <a:ext uri="{FF2B5EF4-FFF2-40B4-BE49-F238E27FC236}">
                <a16:creationId xmlns:a16="http://schemas.microsoft.com/office/drawing/2014/main" id="{9A0D22A5-F645-6968-FE09-1281EA6DFE94}"/>
              </a:ext>
            </a:extLst>
          </p:cNvPr>
          <p:cNvSpPr txBox="1"/>
          <p:nvPr/>
        </p:nvSpPr>
        <p:spPr>
          <a:xfrm rot="5400000">
            <a:off x="4697365" y="4567883"/>
            <a:ext cx="2533791" cy="276999"/>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8100000" scaled="1"/>
            <a:tileRect/>
          </a:gradFill>
          <a:ln>
            <a:noFill/>
          </a:ln>
          <a:effectLst>
            <a:glow rad="63500">
              <a:schemeClr val="accent2">
                <a:satMod val="175000"/>
                <a:alpha val="40000"/>
              </a:schemeClr>
            </a:glow>
          </a:effectLst>
        </p:spPr>
        <p:txBody>
          <a:bodyPr wrap="square" rtlCol="0">
            <a:spAutoFit/>
          </a:bodyPr>
          <a:lstStyle/>
          <a:p>
            <a:pPr algn="ctr"/>
            <a:r>
              <a:rPr lang="en-US" sz="1200" b="1" dirty="0">
                <a:latin typeface="Arial" panose="020B0604020202020204" pitchFamily="34" charset="0"/>
                <a:cs typeface="Arial" panose="020B0604020202020204" pitchFamily="34" charset="0"/>
              </a:rPr>
              <a:t>Initiatives</a:t>
            </a:r>
            <a:endParaRPr lang="en-IN" sz="1200" b="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C8448330-1054-0638-08E9-6BDFC9469495}"/>
              </a:ext>
            </a:extLst>
          </p:cNvPr>
          <p:cNvSpPr txBox="1"/>
          <p:nvPr/>
        </p:nvSpPr>
        <p:spPr>
          <a:xfrm>
            <a:off x="146638" y="3389052"/>
            <a:ext cx="5696621" cy="525465"/>
          </a:xfrm>
          <a:prstGeom prst="rect">
            <a:avLst/>
          </a:prstGeom>
          <a:solidFill>
            <a:schemeClr val="accent1">
              <a:lumMod val="40000"/>
              <a:lumOff val="60000"/>
            </a:schemeClr>
          </a:solidFill>
          <a:effectLst>
            <a:softEdge rad="63500"/>
          </a:effectLst>
        </p:spPr>
        <p:txBody>
          <a:bodyPr wrap="square">
            <a:spAutoFit/>
          </a:bodyPr>
          <a:lstStyle/>
          <a:p>
            <a:pPr algn="just">
              <a:lnSpc>
                <a:spcPct val="150000"/>
              </a:lnSpc>
            </a:pPr>
            <a:r>
              <a:rPr lang="en-IN" sz="1000" b="1" dirty="0">
                <a:latin typeface="Arial" panose="020B0604020202020204" pitchFamily="34" charset="0"/>
                <a:cs typeface="Arial" panose="020B0604020202020204" pitchFamily="34" charset="0"/>
              </a:rPr>
              <a:t>Ramping Capacity at Ports</a:t>
            </a:r>
          </a:p>
          <a:p>
            <a:pPr algn="just">
              <a:lnSpc>
                <a:spcPct val="150000"/>
              </a:lnSpc>
            </a:pPr>
            <a:r>
              <a:rPr lang="en-US" sz="1000" dirty="0">
                <a:latin typeface="Arial" panose="020B0604020202020204" pitchFamily="34" charset="0"/>
                <a:cs typeface="Arial" panose="020B0604020202020204" pitchFamily="34" charset="0"/>
              </a:rPr>
              <a:t>Building further throughput capacity at ports – may lead to increased system efficiency</a:t>
            </a:r>
          </a:p>
        </p:txBody>
      </p:sp>
      <p:sp>
        <p:nvSpPr>
          <p:cNvPr id="6" name="TextBox 5">
            <a:extLst>
              <a:ext uri="{FF2B5EF4-FFF2-40B4-BE49-F238E27FC236}">
                <a16:creationId xmlns:a16="http://schemas.microsoft.com/office/drawing/2014/main" id="{DFC402B9-9B67-4AE3-34CA-E5E76FC31BFA}"/>
              </a:ext>
            </a:extLst>
          </p:cNvPr>
          <p:cNvSpPr txBox="1"/>
          <p:nvPr/>
        </p:nvSpPr>
        <p:spPr>
          <a:xfrm>
            <a:off x="161965" y="3857185"/>
            <a:ext cx="5681294" cy="756297"/>
          </a:xfrm>
          <a:prstGeom prst="rect">
            <a:avLst/>
          </a:prstGeom>
          <a:solidFill>
            <a:schemeClr val="accent1">
              <a:lumMod val="40000"/>
              <a:lumOff val="60000"/>
            </a:schemeClr>
          </a:solidFill>
          <a:effectLst>
            <a:softEdge rad="63500"/>
          </a:effectLst>
        </p:spPr>
        <p:txBody>
          <a:bodyPr wrap="square">
            <a:spAutoFit/>
          </a:bodyPr>
          <a:lstStyle/>
          <a:p>
            <a:pPr algn="just">
              <a:lnSpc>
                <a:spcPct val="150000"/>
              </a:lnSpc>
            </a:pPr>
            <a:r>
              <a:rPr lang="en-IN" sz="1000" b="1" dirty="0">
                <a:latin typeface="Arial" panose="020B0604020202020204" pitchFamily="34" charset="0"/>
                <a:cs typeface="Arial" panose="020B0604020202020204" pitchFamily="34" charset="0"/>
              </a:rPr>
              <a:t>Policy frameworks </a:t>
            </a:r>
            <a:endParaRPr lang="en-IN" sz="1000" b="1" i="0" dirty="0">
              <a:effectLst/>
              <a:latin typeface="Arial" panose="020B0604020202020204" pitchFamily="34" charset="0"/>
              <a:cs typeface="Arial" panose="020B0604020202020204" pitchFamily="34" charset="0"/>
            </a:endParaRPr>
          </a:p>
          <a:p>
            <a:pPr algn="just">
              <a:lnSpc>
                <a:spcPct val="150000"/>
              </a:lnSpc>
            </a:pPr>
            <a:r>
              <a:rPr lang="en-US" sz="1000" dirty="0">
                <a:latin typeface="Arial" panose="020B0604020202020204" pitchFamily="34" charset="0"/>
                <a:cs typeface="Arial" panose="020B0604020202020204" pitchFamily="34" charset="0"/>
              </a:rPr>
              <a:t>Establishing policy frameworks to incentivize decarbonized shipping and the production of low- and zero-carbon marine fuels</a:t>
            </a:r>
          </a:p>
        </p:txBody>
      </p:sp>
      <p:sp>
        <p:nvSpPr>
          <p:cNvPr id="7" name="TextBox 6">
            <a:extLst>
              <a:ext uri="{FF2B5EF4-FFF2-40B4-BE49-F238E27FC236}">
                <a16:creationId xmlns:a16="http://schemas.microsoft.com/office/drawing/2014/main" id="{5BE907BA-2EC3-FC86-F52B-816E501A3CD8}"/>
              </a:ext>
            </a:extLst>
          </p:cNvPr>
          <p:cNvSpPr txBox="1"/>
          <p:nvPr/>
        </p:nvSpPr>
        <p:spPr>
          <a:xfrm>
            <a:off x="161965" y="4561721"/>
            <a:ext cx="5681294" cy="756297"/>
          </a:xfrm>
          <a:prstGeom prst="rect">
            <a:avLst/>
          </a:prstGeom>
          <a:solidFill>
            <a:schemeClr val="accent1">
              <a:lumMod val="40000"/>
              <a:lumOff val="60000"/>
            </a:schemeClr>
          </a:solidFill>
          <a:effectLst>
            <a:softEdge rad="63500"/>
          </a:effectLst>
        </p:spPr>
        <p:txBody>
          <a:bodyPr wrap="square">
            <a:spAutoFit/>
          </a:bodyPr>
          <a:lstStyle/>
          <a:p>
            <a:pPr>
              <a:lnSpc>
                <a:spcPct val="150000"/>
              </a:lnSpc>
            </a:pPr>
            <a:r>
              <a:rPr lang="en-US" sz="1000" b="1" i="0" dirty="0">
                <a:effectLst/>
                <a:latin typeface="Arial" panose="020B0604020202020204" pitchFamily="34" charset="0"/>
                <a:cs typeface="Arial" panose="020B0604020202020204" pitchFamily="34" charset="0"/>
              </a:rPr>
              <a:t>Deployment of Electric and Hybrid Vessels</a:t>
            </a:r>
          </a:p>
          <a:p>
            <a:pPr>
              <a:lnSpc>
                <a:spcPct val="150000"/>
              </a:lnSpc>
            </a:pPr>
            <a:r>
              <a:rPr lang="en-US" sz="1000" dirty="0">
                <a:latin typeface="Arial" panose="020B0604020202020204" pitchFamily="34" charset="0"/>
                <a:cs typeface="Arial" panose="020B0604020202020204" pitchFamily="34" charset="0"/>
              </a:rPr>
              <a:t>Shipping companies are also investing in electric and hybrid vessels as part of their decarbonization strategies.</a:t>
            </a:r>
          </a:p>
        </p:txBody>
      </p:sp>
      <p:sp>
        <p:nvSpPr>
          <p:cNvPr id="10" name="TextBox 9">
            <a:extLst>
              <a:ext uri="{FF2B5EF4-FFF2-40B4-BE49-F238E27FC236}">
                <a16:creationId xmlns:a16="http://schemas.microsoft.com/office/drawing/2014/main" id="{E2FD3602-7BFA-2057-F259-A95B649243CB}"/>
              </a:ext>
            </a:extLst>
          </p:cNvPr>
          <p:cNvSpPr txBox="1"/>
          <p:nvPr/>
        </p:nvSpPr>
        <p:spPr>
          <a:xfrm>
            <a:off x="3279614" y="2847338"/>
            <a:ext cx="5761876" cy="525465"/>
          </a:xfrm>
          <a:prstGeom prst="rect">
            <a:avLst/>
          </a:prstGeom>
          <a:solidFill>
            <a:schemeClr val="accent1">
              <a:lumMod val="40000"/>
              <a:lumOff val="60000"/>
            </a:schemeClr>
          </a:solidFill>
          <a:effectLst>
            <a:softEdge rad="63500"/>
          </a:effectLst>
        </p:spPr>
        <p:txBody>
          <a:bodyPr wrap="square">
            <a:spAutoFit/>
          </a:bodyPr>
          <a:lstStyle/>
          <a:p>
            <a:pPr>
              <a:lnSpc>
                <a:spcPct val="150000"/>
              </a:lnSpc>
            </a:pPr>
            <a:r>
              <a:rPr lang="en-IN" sz="1000" b="1" dirty="0">
                <a:latin typeface="Arial" panose="020B0604020202020204" pitchFamily="34" charset="0"/>
                <a:cs typeface="Arial" panose="020B0604020202020204" pitchFamily="34" charset="0"/>
              </a:rPr>
              <a:t>Digitization and New Technologies</a:t>
            </a:r>
            <a:endParaRPr lang="en-IN" sz="1000" b="1" i="0" dirty="0">
              <a:effectLst/>
              <a:latin typeface="Arial" panose="020B0604020202020204" pitchFamily="34" charset="0"/>
              <a:cs typeface="Arial" panose="020B0604020202020204" pitchFamily="34" charset="0"/>
            </a:endParaRPr>
          </a:p>
          <a:p>
            <a:pPr algn="just">
              <a:lnSpc>
                <a:spcPct val="150000"/>
              </a:lnSpc>
            </a:pPr>
            <a:r>
              <a:rPr lang="en-US" sz="1000" dirty="0">
                <a:latin typeface="Arial" panose="020B0604020202020204" pitchFamily="34" charset="0"/>
                <a:cs typeface="Arial" panose="020B0604020202020204" pitchFamily="34" charset="0"/>
              </a:rPr>
              <a:t>Improvement  in fleet’s efficiency using digital tools and new technologies . </a:t>
            </a:r>
          </a:p>
        </p:txBody>
      </p:sp>
      <p:sp>
        <p:nvSpPr>
          <p:cNvPr id="11" name="TextBox 10">
            <a:extLst>
              <a:ext uri="{FF2B5EF4-FFF2-40B4-BE49-F238E27FC236}">
                <a16:creationId xmlns:a16="http://schemas.microsoft.com/office/drawing/2014/main" id="{B5D18534-0700-D327-5C53-95B4E4D43C3D}"/>
              </a:ext>
            </a:extLst>
          </p:cNvPr>
          <p:cNvSpPr txBox="1"/>
          <p:nvPr/>
        </p:nvSpPr>
        <p:spPr>
          <a:xfrm>
            <a:off x="170202" y="5273746"/>
            <a:ext cx="5673057" cy="756297"/>
          </a:xfrm>
          <a:prstGeom prst="rect">
            <a:avLst/>
          </a:prstGeom>
          <a:solidFill>
            <a:schemeClr val="accent1">
              <a:lumMod val="40000"/>
              <a:lumOff val="60000"/>
            </a:schemeClr>
          </a:solidFill>
          <a:ln>
            <a:solidFill>
              <a:srgbClr val="FF0000"/>
            </a:solidFill>
          </a:ln>
          <a:effectLst>
            <a:softEdge rad="63500"/>
          </a:effectLst>
        </p:spPr>
        <p:txBody>
          <a:bodyPr wrap="square">
            <a:spAutoFit/>
          </a:bodyPr>
          <a:lstStyle/>
          <a:p>
            <a:pPr>
              <a:lnSpc>
                <a:spcPct val="150000"/>
              </a:lnSpc>
            </a:pPr>
            <a:r>
              <a:rPr lang="en-US" sz="1000" b="1" i="0" dirty="0">
                <a:effectLst/>
                <a:latin typeface="Arial" panose="020B0604020202020204" pitchFamily="34" charset="0"/>
                <a:cs typeface="Arial" panose="020B0604020202020204" pitchFamily="34" charset="0"/>
              </a:rPr>
              <a:t>Investment in Alternative Fuel Technologies</a:t>
            </a:r>
          </a:p>
          <a:p>
            <a:pPr>
              <a:lnSpc>
                <a:spcPct val="150000"/>
              </a:lnSpc>
            </a:pPr>
            <a:r>
              <a:rPr lang="en-US" sz="1000" dirty="0">
                <a:latin typeface="Arial" panose="020B0604020202020204" pitchFamily="34" charset="0"/>
                <a:cs typeface="Arial" panose="020B0604020202020204" pitchFamily="34" charset="0"/>
              </a:rPr>
              <a:t>Investing in green ammonia, green methanol , solar powered batteries and hydrogen fuel cells for the transport.</a:t>
            </a:r>
          </a:p>
        </p:txBody>
      </p:sp>
      <p:sp>
        <p:nvSpPr>
          <p:cNvPr id="8" name="TextBox 7">
            <a:extLst>
              <a:ext uri="{FF2B5EF4-FFF2-40B4-BE49-F238E27FC236}">
                <a16:creationId xmlns:a16="http://schemas.microsoft.com/office/drawing/2014/main" id="{5B904B34-8A2D-53E1-8B3D-9ECD80B218F3}"/>
              </a:ext>
            </a:extLst>
          </p:cNvPr>
          <p:cNvSpPr txBox="1"/>
          <p:nvPr/>
        </p:nvSpPr>
        <p:spPr>
          <a:xfrm>
            <a:off x="170202" y="6058172"/>
            <a:ext cx="8841211" cy="553998"/>
          </a:xfrm>
          <a:prstGeom prst="rect">
            <a:avLst/>
          </a:prstGeom>
          <a:solidFill>
            <a:schemeClr val="accent2"/>
          </a:solidFill>
          <a:ln>
            <a:solidFill>
              <a:schemeClr val="bg1"/>
            </a:solidFill>
          </a:ln>
          <a:effectLst>
            <a:glow rad="63500">
              <a:schemeClr val="accent2">
                <a:satMod val="175000"/>
                <a:alpha val="40000"/>
              </a:schemeClr>
            </a:glow>
            <a:softEdge rad="31750"/>
          </a:effectLst>
        </p:spPr>
        <p:txBody>
          <a:bodyPr wrap="square">
            <a:spAutoFit/>
          </a:bodyPr>
          <a:lstStyle/>
          <a:p>
            <a:pPr algn="just"/>
            <a:r>
              <a:rPr lang="en-IN" sz="1000" dirty="0">
                <a:solidFill>
                  <a:schemeClr val="bg1"/>
                </a:solidFill>
                <a:latin typeface="Arial" panose="020B0604020202020204" pitchFamily="34" charset="0"/>
                <a:cs typeface="Arial" panose="020B0604020202020204" pitchFamily="34" charset="0"/>
              </a:rPr>
              <a:t>Adopting Alternative Fuels is the best practice adopted by the players operating in the shipping industry. It is considered as </a:t>
            </a:r>
            <a:r>
              <a:rPr lang="en-US" sz="1000" dirty="0">
                <a:solidFill>
                  <a:schemeClr val="bg1"/>
                </a:solidFill>
                <a:latin typeface="Arial" panose="020B0604020202020204" pitchFamily="34" charset="0"/>
                <a:cs typeface="Arial" panose="020B0604020202020204" pitchFamily="34" charset="0"/>
              </a:rPr>
              <a:t>one of the most significant steps towards decarbonization in the shipping industry using fuels such as liquefied natural gas (LNG), biofuels, hydrogen, and ammonia, which produce lower, or zero carbon emissions compared to traditional fossil fuels like diesel and heavy fuel oil.</a:t>
            </a:r>
            <a:endParaRPr lang="en-IN" sz="1000" dirty="0">
              <a:solidFill>
                <a:schemeClr val="bg1"/>
              </a:solidFill>
              <a:latin typeface="Arial" panose="020B0604020202020204" pitchFamily="34" charset="0"/>
              <a:cs typeface="Arial" panose="020B0604020202020204" pitchFamily="34" charset="0"/>
            </a:endParaRPr>
          </a:p>
        </p:txBody>
      </p:sp>
      <p:pic>
        <p:nvPicPr>
          <p:cNvPr id="22" name="Picture 21" descr="A picture containing text, plant&#10;&#10;Description automatically generated">
            <a:extLst>
              <a:ext uri="{FF2B5EF4-FFF2-40B4-BE49-F238E27FC236}">
                <a16:creationId xmlns:a16="http://schemas.microsoft.com/office/drawing/2014/main" id="{00BF9B87-CA39-DF68-72B4-0EFC82B7C9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04" y="1119128"/>
            <a:ext cx="2824258" cy="1910700"/>
          </a:xfrm>
          <a:prstGeom prst="roundRect">
            <a:avLst>
              <a:gd name="adj" fmla="val 16667"/>
            </a:avLst>
          </a:prstGeom>
          <a:ln>
            <a:noFill/>
          </a:ln>
          <a:effectLst>
            <a:glow rad="228600">
              <a:schemeClr val="accent6">
                <a:satMod val="175000"/>
                <a:alpha val="40000"/>
              </a:schemeClr>
            </a:glow>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24" name="Picture 23">
            <a:extLst>
              <a:ext uri="{FF2B5EF4-FFF2-40B4-BE49-F238E27FC236}">
                <a16:creationId xmlns:a16="http://schemas.microsoft.com/office/drawing/2014/main" id="{A2F63739-21C9-5113-95E9-294FBD8375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0552" y="3833333"/>
            <a:ext cx="2871038" cy="1929846"/>
          </a:xfrm>
          <a:prstGeom prst="roundRect">
            <a:avLst>
              <a:gd name="adj" fmla="val 16667"/>
            </a:avLst>
          </a:prstGeom>
          <a:ln>
            <a:noFill/>
          </a:ln>
          <a:effectLst>
            <a:glow rad="228600">
              <a:schemeClr val="accent6">
                <a:satMod val="175000"/>
                <a:alpha val="40000"/>
              </a:schemeClr>
            </a:glow>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4185521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F2EC0C3-6E3E-4717-B23E-5FD820D23C48}"/>
              </a:ext>
            </a:extLst>
          </p:cNvPr>
          <p:cNvSpPr>
            <a:spLocks noGrp="1"/>
          </p:cNvSpPr>
          <p:nvPr>
            <p:ph type="body" sz="quarter" idx="14"/>
          </p:nvPr>
        </p:nvSpPr>
        <p:spPr>
          <a:xfrm>
            <a:off x="51777" y="207178"/>
            <a:ext cx="5266727" cy="457200"/>
          </a:xfrm>
          <a:effectLst>
            <a:softEdge rad="31750"/>
          </a:effectLst>
        </p:spPr>
        <p:txBody>
          <a:bodyPr>
            <a:normAutofit/>
          </a:bodyPr>
          <a:lstStyle/>
          <a:p>
            <a:pPr>
              <a:spcBef>
                <a:spcPts val="0"/>
              </a:spcBef>
            </a:pPr>
            <a:r>
              <a:rPr lang="en-US" sz="1400" dirty="0">
                <a:solidFill>
                  <a:schemeClr val="tx1">
                    <a:lumMod val="85000"/>
                    <a:lumOff val="15000"/>
                  </a:schemeClr>
                </a:solidFill>
                <a:latin typeface="Arial" panose="020B0604020202020204" pitchFamily="34" charset="0"/>
              </a:rPr>
              <a:t>Challenges    &amp; Mandating Regulations </a:t>
            </a:r>
            <a:endParaRPr lang="en-US" sz="1400" spc="0" dirty="0">
              <a:solidFill>
                <a:schemeClr val="tx1">
                  <a:lumMod val="85000"/>
                  <a:lumOff val="15000"/>
                </a:schemeClr>
              </a:solidFill>
              <a:latin typeface="Arial" panose="020B0604020202020204" pitchFamily="34" charset="0"/>
            </a:endParaRPr>
          </a:p>
        </p:txBody>
      </p:sp>
      <p:sp>
        <p:nvSpPr>
          <p:cNvPr id="13" name="TextBox 12">
            <a:extLst>
              <a:ext uri="{FF2B5EF4-FFF2-40B4-BE49-F238E27FC236}">
                <a16:creationId xmlns:a16="http://schemas.microsoft.com/office/drawing/2014/main" id="{27CC4917-63B2-5430-838B-DDC994D9A1B3}"/>
              </a:ext>
            </a:extLst>
          </p:cNvPr>
          <p:cNvSpPr txBox="1"/>
          <p:nvPr/>
        </p:nvSpPr>
        <p:spPr>
          <a:xfrm>
            <a:off x="8432800" y="89185"/>
            <a:ext cx="711200" cy="246221"/>
          </a:xfrm>
          <a:prstGeom prst="rect">
            <a:avLst/>
          </a:prstGeom>
          <a:solidFill>
            <a:srgbClr val="002060"/>
          </a:solidFill>
        </p:spPr>
        <p:txBody>
          <a:bodyPr wrap="square" rtlCol="0">
            <a:spAutoFit/>
          </a:bodyPr>
          <a:lstStyle/>
          <a:p>
            <a:pPr algn="ctr"/>
            <a:r>
              <a:rPr lang="en-US" sz="1000" dirty="0">
                <a:solidFill>
                  <a:schemeClr val="bg1"/>
                </a:solidFill>
                <a:latin typeface="Arial" panose="020B0604020202020204" pitchFamily="34" charset="0"/>
                <a:cs typeface="Arial" panose="020B0604020202020204" pitchFamily="34" charset="0"/>
              </a:rPr>
              <a:t>Shipping </a:t>
            </a:r>
            <a:endParaRPr lang="en-IN" sz="1000" dirty="0">
              <a:solidFill>
                <a:schemeClr val="bg1"/>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D9E78EC3-9197-F40A-73EE-6EB01F279460}"/>
              </a:ext>
            </a:extLst>
          </p:cNvPr>
          <p:cNvSpPr txBox="1"/>
          <p:nvPr/>
        </p:nvSpPr>
        <p:spPr>
          <a:xfrm>
            <a:off x="1146629" y="709051"/>
            <a:ext cx="7874269" cy="525465"/>
          </a:xfrm>
          <a:prstGeom prst="rect">
            <a:avLst/>
          </a:prstGeom>
          <a:solidFill>
            <a:schemeClr val="accent2">
              <a:lumMod val="75000"/>
            </a:schemeClr>
          </a:solidFill>
          <a:ln>
            <a:solidFill>
              <a:schemeClr val="tx1"/>
            </a:solidFill>
          </a:ln>
          <a:effectLst>
            <a:reflection blurRad="6350" stA="52000" endA="300" endPos="35000" dir="5400000" sy="-100000" algn="bl" rotWithShape="0"/>
            <a:softEdge rad="31750"/>
          </a:effectLst>
        </p:spPr>
        <p:txBody>
          <a:bodyPr wrap="square">
            <a:spAutoFit/>
          </a:bodyPr>
          <a:lstStyle/>
          <a:p>
            <a:pPr algn="just">
              <a:lnSpc>
                <a:spcPct val="150000"/>
              </a:lnSpc>
            </a:pPr>
            <a:r>
              <a:rPr lang="en-US" sz="1000" b="1" dirty="0">
                <a:solidFill>
                  <a:schemeClr val="bg1"/>
                </a:solidFill>
                <a:latin typeface="Arial" panose="020B0604020202020204" pitchFamily="34" charset="0"/>
                <a:cs typeface="Arial" panose="020B0604020202020204" pitchFamily="34" charset="0"/>
              </a:rPr>
              <a:t>High Capital Costs</a:t>
            </a:r>
            <a:r>
              <a:rPr lang="en-US" sz="1000" b="1" i="0" dirty="0">
                <a:solidFill>
                  <a:schemeClr val="bg1"/>
                </a:solidFill>
                <a:effectLst/>
                <a:latin typeface="Arial" panose="020B0604020202020204" pitchFamily="34" charset="0"/>
                <a:cs typeface="Arial" panose="020B0604020202020204" pitchFamily="34" charset="0"/>
              </a:rPr>
              <a:t> </a:t>
            </a:r>
          </a:p>
          <a:p>
            <a:pPr algn="just">
              <a:lnSpc>
                <a:spcPct val="150000"/>
              </a:lnSpc>
            </a:pPr>
            <a:r>
              <a:rPr lang="en-US" sz="1000" i="0" dirty="0">
                <a:solidFill>
                  <a:schemeClr val="bg1"/>
                </a:solidFill>
                <a:effectLst/>
                <a:latin typeface="Arial" panose="020B0604020202020204" pitchFamily="34" charset="0"/>
                <a:cs typeface="Arial" panose="020B0604020202020204" pitchFamily="34" charset="0"/>
              </a:rPr>
              <a:t>Transitioning to alternative fuels, adopting new technologies, and optimizing ship designs can involve significant upfront capital costs. </a:t>
            </a:r>
            <a:endParaRPr lang="en-IN" sz="1000" dirty="0">
              <a:solidFill>
                <a:schemeClr val="bg1"/>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16DCB6E9-B66C-D13C-0F55-D142950E3968}"/>
              </a:ext>
            </a:extLst>
          </p:cNvPr>
          <p:cNvSpPr txBox="1"/>
          <p:nvPr/>
        </p:nvSpPr>
        <p:spPr>
          <a:xfrm>
            <a:off x="1146626" y="1484249"/>
            <a:ext cx="7874272" cy="525465"/>
          </a:xfrm>
          <a:prstGeom prst="rect">
            <a:avLst/>
          </a:prstGeom>
          <a:solidFill>
            <a:schemeClr val="accent2">
              <a:lumMod val="75000"/>
            </a:schemeClr>
          </a:solidFill>
          <a:ln>
            <a:solidFill>
              <a:schemeClr val="tx1"/>
            </a:solidFill>
          </a:ln>
          <a:effectLst>
            <a:reflection blurRad="6350" stA="52000" endA="300" endPos="35000" dir="5400000" sy="-100000" algn="bl" rotWithShape="0"/>
            <a:softEdge rad="31750"/>
          </a:effectLst>
        </p:spPr>
        <p:txBody>
          <a:bodyPr wrap="square">
            <a:spAutoFit/>
          </a:bodyPr>
          <a:lstStyle/>
          <a:p>
            <a:pPr algn="just">
              <a:lnSpc>
                <a:spcPct val="150000"/>
              </a:lnSpc>
            </a:pPr>
            <a:r>
              <a:rPr lang="en-US" sz="1000" b="1" dirty="0">
                <a:solidFill>
                  <a:schemeClr val="bg1"/>
                </a:solidFill>
                <a:latin typeface="Arial" panose="020B0604020202020204" pitchFamily="34" charset="0"/>
                <a:cs typeface="Arial" panose="020B0604020202020204" pitchFamily="34" charset="0"/>
              </a:rPr>
              <a:t>Lack of Infrastructure</a:t>
            </a:r>
          </a:p>
          <a:p>
            <a:pPr algn="just">
              <a:lnSpc>
                <a:spcPct val="150000"/>
              </a:lnSpc>
            </a:pPr>
            <a:r>
              <a:rPr lang="en-US" sz="1000" dirty="0">
                <a:solidFill>
                  <a:schemeClr val="bg1"/>
                </a:solidFill>
                <a:latin typeface="Arial" panose="020B0604020202020204" pitchFamily="34" charset="0"/>
                <a:cs typeface="Arial" panose="020B0604020202020204" pitchFamily="34" charset="0"/>
              </a:rPr>
              <a:t>The availability of infrastructure for alternative fuels, such as LNG, hydrogen, and ammonia, is limited, especially in certain regions. </a:t>
            </a:r>
            <a:endParaRPr lang="en-IN" sz="1000" dirty="0">
              <a:solidFill>
                <a:schemeClr val="bg1"/>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91576894-8EBA-0315-C829-EBD36E62385B}"/>
              </a:ext>
            </a:extLst>
          </p:cNvPr>
          <p:cNvSpPr txBox="1"/>
          <p:nvPr/>
        </p:nvSpPr>
        <p:spPr>
          <a:xfrm>
            <a:off x="1170629" y="2262990"/>
            <a:ext cx="7850269" cy="756297"/>
          </a:xfrm>
          <a:prstGeom prst="rect">
            <a:avLst/>
          </a:prstGeom>
          <a:solidFill>
            <a:schemeClr val="accent2">
              <a:lumMod val="75000"/>
            </a:schemeClr>
          </a:solidFill>
          <a:ln>
            <a:solidFill>
              <a:schemeClr val="tx1"/>
            </a:solidFill>
          </a:ln>
          <a:effectLst>
            <a:reflection blurRad="6350" stA="52000" endA="300" endPos="35000" dir="5400000" sy="-100000" algn="bl" rotWithShape="0"/>
            <a:softEdge rad="31750"/>
          </a:effectLst>
        </p:spPr>
        <p:txBody>
          <a:bodyPr wrap="square">
            <a:spAutoFit/>
          </a:bodyPr>
          <a:lstStyle/>
          <a:p>
            <a:pPr algn="just">
              <a:lnSpc>
                <a:spcPct val="150000"/>
              </a:lnSpc>
            </a:pPr>
            <a:r>
              <a:rPr lang="en-US" sz="1000" b="1" dirty="0">
                <a:solidFill>
                  <a:schemeClr val="bg1"/>
                </a:solidFill>
                <a:latin typeface="Arial" panose="020B0604020202020204" pitchFamily="34" charset="0"/>
                <a:cs typeface="Arial" panose="020B0604020202020204" pitchFamily="34" charset="0"/>
              </a:rPr>
              <a:t>Technological Readiness and Scale</a:t>
            </a:r>
          </a:p>
          <a:p>
            <a:pPr algn="just">
              <a:lnSpc>
                <a:spcPct val="150000"/>
              </a:lnSpc>
            </a:pPr>
            <a:r>
              <a:rPr lang="en-US" sz="1000" dirty="0">
                <a:solidFill>
                  <a:schemeClr val="bg1"/>
                </a:solidFill>
                <a:latin typeface="Arial" panose="020B0604020202020204" pitchFamily="34" charset="0"/>
                <a:cs typeface="Arial" panose="020B0604020202020204" pitchFamily="34" charset="0"/>
              </a:rPr>
              <a:t>Some of the alternative fuels and technologies being explored for decarbonization, such as hydrogen and ammonia, are still in the early stages of development and not yet widely available or proven at a large scale in the maritime industry.</a:t>
            </a:r>
            <a:endParaRPr lang="en-IN" sz="1000" dirty="0">
              <a:solidFill>
                <a:schemeClr val="bg1"/>
              </a:solidFill>
              <a:latin typeface="Arial" panose="020B0604020202020204" pitchFamily="34" charset="0"/>
              <a:cs typeface="Arial" panose="020B0604020202020204" pitchFamily="34" charset="0"/>
            </a:endParaRPr>
          </a:p>
        </p:txBody>
      </p:sp>
      <p:pic>
        <p:nvPicPr>
          <p:cNvPr id="30" name="Picture 29">
            <a:extLst>
              <a:ext uri="{FF2B5EF4-FFF2-40B4-BE49-F238E27FC236}">
                <a16:creationId xmlns:a16="http://schemas.microsoft.com/office/drawing/2014/main" id="{26AA42BD-2834-E3CC-FD82-FFC8F3D842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677" y="815057"/>
            <a:ext cx="574146" cy="382503"/>
          </a:xfrm>
          <a:prstGeom prst="rect">
            <a:avLst/>
          </a:prstGeom>
        </p:spPr>
      </p:pic>
      <p:pic>
        <p:nvPicPr>
          <p:cNvPr id="34" name="Picture 33">
            <a:extLst>
              <a:ext uri="{FF2B5EF4-FFF2-40B4-BE49-F238E27FC236}">
                <a16:creationId xmlns:a16="http://schemas.microsoft.com/office/drawing/2014/main" id="{150C5A6E-E6BE-F0FC-6FFE-F1EB5AF7E6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677" y="1600090"/>
            <a:ext cx="574146" cy="382503"/>
          </a:xfrm>
          <a:prstGeom prst="rect">
            <a:avLst/>
          </a:prstGeom>
        </p:spPr>
      </p:pic>
      <p:pic>
        <p:nvPicPr>
          <p:cNvPr id="36" name="Picture 35">
            <a:extLst>
              <a:ext uri="{FF2B5EF4-FFF2-40B4-BE49-F238E27FC236}">
                <a16:creationId xmlns:a16="http://schemas.microsoft.com/office/drawing/2014/main" id="{0619B719-E065-3D67-4EEF-682231F308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677" y="2434466"/>
            <a:ext cx="574146" cy="452835"/>
          </a:xfrm>
          <a:prstGeom prst="rect">
            <a:avLst/>
          </a:prstGeom>
        </p:spPr>
      </p:pic>
      <p:pic>
        <p:nvPicPr>
          <p:cNvPr id="41" name="Picture 40">
            <a:extLst>
              <a:ext uri="{FF2B5EF4-FFF2-40B4-BE49-F238E27FC236}">
                <a16:creationId xmlns:a16="http://schemas.microsoft.com/office/drawing/2014/main" id="{2B77B2A1-273D-0134-E8B4-E5BD52E1B0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2225" y="3831251"/>
            <a:ext cx="1688673" cy="2083576"/>
          </a:xfrm>
          <a:prstGeom prst="rect">
            <a:avLst/>
          </a:prstGeom>
        </p:spPr>
      </p:pic>
      <p:sp>
        <p:nvSpPr>
          <p:cNvPr id="42" name="TextBox 41">
            <a:extLst>
              <a:ext uri="{FF2B5EF4-FFF2-40B4-BE49-F238E27FC236}">
                <a16:creationId xmlns:a16="http://schemas.microsoft.com/office/drawing/2014/main" id="{0600DCCE-D38C-8947-C464-6E48E2B7FE9E}"/>
              </a:ext>
            </a:extLst>
          </p:cNvPr>
          <p:cNvSpPr txBox="1"/>
          <p:nvPr/>
        </p:nvSpPr>
        <p:spPr>
          <a:xfrm>
            <a:off x="29028" y="3230305"/>
            <a:ext cx="7303197" cy="1217962"/>
          </a:xfrm>
          <a:prstGeom prst="rect">
            <a:avLst/>
          </a:prstGeom>
          <a:solidFill>
            <a:schemeClr val="accent1"/>
          </a:solidFill>
          <a:ln>
            <a:solidFill>
              <a:schemeClr val="tx1"/>
            </a:solidFill>
          </a:ln>
          <a:effectLst>
            <a:softEdge rad="31750"/>
          </a:effectLst>
        </p:spPr>
        <p:txBody>
          <a:bodyPr wrap="square">
            <a:spAutoFit/>
          </a:bodyPr>
          <a:lstStyle/>
          <a:p>
            <a:pPr algn="just">
              <a:lnSpc>
                <a:spcPct val="150000"/>
              </a:lnSpc>
            </a:pPr>
            <a:r>
              <a:rPr lang="en-US" sz="1000" b="1" u="sng" dirty="0">
                <a:solidFill>
                  <a:schemeClr val="bg1"/>
                </a:solidFill>
                <a:latin typeface="Arial" panose="020B0604020202020204" pitchFamily="34" charset="0"/>
                <a:cs typeface="Arial" panose="020B0604020202020204" pitchFamily="34" charset="0"/>
              </a:rPr>
              <a:t>International Maritime Organization (IMO) Regulations</a:t>
            </a:r>
          </a:p>
          <a:p>
            <a:pPr algn="just">
              <a:lnSpc>
                <a:spcPct val="150000"/>
              </a:lnSpc>
            </a:pPr>
            <a:r>
              <a:rPr lang="en-US" sz="1000" b="1" dirty="0">
                <a:solidFill>
                  <a:schemeClr val="bg1"/>
                </a:solidFill>
                <a:latin typeface="Arial" panose="020B0604020202020204" pitchFamily="34" charset="0"/>
                <a:cs typeface="Arial" panose="020B0604020202020204" pitchFamily="34" charset="0"/>
              </a:rPr>
              <a:t> </a:t>
            </a:r>
            <a:r>
              <a:rPr lang="en-US" sz="1000" dirty="0">
                <a:solidFill>
                  <a:schemeClr val="bg1"/>
                </a:solidFill>
                <a:latin typeface="Arial" panose="020B0604020202020204" pitchFamily="34" charset="0"/>
                <a:cs typeface="Arial" panose="020B0604020202020204" pitchFamily="34" charset="0"/>
              </a:rPr>
              <a:t>The IMO, a United Nations agency responsible for regulating international shipping, has set ambitious decarbonization targets for the industry. The IMO's Initial Strategy on Reduction of GHG Emissions from Ships aims to reduce the total annual GHG emissions from international shipping by at least 50% by 2050 compared to 2008 levels, and to pursue efforts to phase out GHG emissions entirely</a:t>
            </a:r>
            <a:r>
              <a:rPr lang="en-US" sz="1000" b="1" dirty="0">
                <a:solidFill>
                  <a:schemeClr val="bg1"/>
                </a:solidFill>
                <a:latin typeface="Arial" panose="020B0604020202020204" pitchFamily="34" charset="0"/>
                <a:cs typeface="Arial" panose="020B0604020202020204" pitchFamily="34" charset="0"/>
              </a:rPr>
              <a:t>. </a:t>
            </a:r>
            <a:endParaRPr lang="en-IN" sz="1000" dirty="0">
              <a:solidFill>
                <a:schemeClr val="bg1"/>
              </a:solidFill>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87DF71B2-E398-D24E-2A59-F25A6F50B84D}"/>
              </a:ext>
            </a:extLst>
          </p:cNvPr>
          <p:cNvSpPr txBox="1"/>
          <p:nvPr/>
        </p:nvSpPr>
        <p:spPr>
          <a:xfrm>
            <a:off x="29028" y="4433753"/>
            <a:ext cx="7303197" cy="987130"/>
          </a:xfrm>
          <a:prstGeom prst="rect">
            <a:avLst/>
          </a:prstGeom>
          <a:solidFill>
            <a:schemeClr val="accent1"/>
          </a:solidFill>
          <a:ln>
            <a:solidFill>
              <a:schemeClr val="tx1"/>
            </a:solidFill>
          </a:ln>
          <a:effectLst>
            <a:softEdge rad="31750"/>
          </a:effectLst>
        </p:spPr>
        <p:txBody>
          <a:bodyPr wrap="square">
            <a:spAutoFit/>
          </a:bodyPr>
          <a:lstStyle/>
          <a:p>
            <a:pPr algn="just">
              <a:lnSpc>
                <a:spcPct val="150000"/>
              </a:lnSpc>
            </a:pPr>
            <a:r>
              <a:rPr lang="en-US" sz="1000" b="1" u="sng" dirty="0">
                <a:solidFill>
                  <a:schemeClr val="bg1"/>
                </a:solidFill>
                <a:latin typeface="Arial" panose="020B0604020202020204" pitchFamily="34" charset="0"/>
                <a:cs typeface="Arial" panose="020B0604020202020204" pitchFamily="34" charset="0"/>
              </a:rPr>
              <a:t>European Union (EU) Regulations</a:t>
            </a:r>
          </a:p>
          <a:p>
            <a:pPr algn="just">
              <a:lnSpc>
                <a:spcPct val="150000"/>
              </a:lnSpc>
            </a:pPr>
            <a:r>
              <a:rPr lang="en-US" sz="1000" dirty="0">
                <a:solidFill>
                  <a:schemeClr val="bg1"/>
                </a:solidFill>
                <a:latin typeface="Arial" panose="020B0604020202020204" pitchFamily="34" charset="0"/>
                <a:cs typeface="Arial" panose="020B0604020202020204" pitchFamily="34" charset="0"/>
              </a:rPr>
              <a:t>The EU has also introduced regulations that mandate decarbonization requirements in the shipping industry. The EU's Monitoring, Reporting, and Verification (MRV) Regulation requires ships exceeding 5,000 gross tonnage to monitor and report their CO2 emissions, fuel consumption, and other relevant data on an annual basis. </a:t>
            </a:r>
            <a:endParaRPr lang="en-IN" sz="1000" dirty="0">
              <a:solidFill>
                <a:schemeClr val="bg1"/>
              </a:solidFill>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649B1DC9-EED0-A0A5-B4FB-19623CF3D79D}"/>
              </a:ext>
            </a:extLst>
          </p:cNvPr>
          <p:cNvSpPr txBox="1"/>
          <p:nvPr/>
        </p:nvSpPr>
        <p:spPr>
          <a:xfrm>
            <a:off x="9498" y="5410495"/>
            <a:ext cx="7322727" cy="1217962"/>
          </a:xfrm>
          <a:prstGeom prst="rect">
            <a:avLst/>
          </a:prstGeom>
          <a:solidFill>
            <a:schemeClr val="accent1"/>
          </a:solidFill>
          <a:ln>
            <a:solidFill>
              <a:schemeClr val="tx1"/>
            </a:solidFill>
          </a:ln>
          <a:effectLst>
            <a:softEdge rad="31750"/>
          </a:effectLst>
        </p:spPr>
        <p:txBody>
          <a:bodyPr wrap="square">
            <a:spAutoFit/>
          </a:bodyPr>
          <a:lstStyle/>
          <a:p>
            <a:pPr algn="just">
              <a:lnSpc>
                <a:spcPct val="150000"/>
              </a:lnSpc>
            </a:pPr>
            <a:r>
              <a:rPr lang="en-US" sz="1000" b="1" u="sng" dirty="0">
                <a:solidFill>
                  <a:schemeClr val="bg1"/>
                </a:solidFill>
                <a:latin typeface="Arial" panose="020B0604020202020204" pitchFamily="34" charset="0"/>
                <a:cs typeface="Arial" panose="020B0604020202020204" pitchFamily="34" charset="0"/>
              </a:rPr>
              <a:t>National Regulations</a:t>
            </a:r>
          </a:p>
          <a:p>
            <a:pPr algn="just">
              <a:lnSpc>
                <a:spcPct val="150000"/>
              </a:lnSpc>
            </a:pPr>
            <a:r>
              <a:rPr lang="en-US" sz="1000" dirty="0">
                <a:solidFill>
                  <a:schemeClr val="bg1"/>
                </a:solidFill>
                <a:latin typeface="Arial" panose="020B0604020202020204" pitchFamily="34" charset="0"/>
                <a:cs typeface="Arial" panose="020B0604020202020204" pitchFamily="34" charset="0"/>
              </a:rPr>
              <a:t>Several countries and regions around the world have also introduced or are considering introducing national regulations to mandate decarbonization requirements in the shipping industry. For example, Norway has implemented a carbon tax on cruise ships and ferries based on their CO2 emissions, and is also offering incentives for the adoption of low- and zero-emission technologies.</a:t>
            </a:r>
            <a:endParaRPr lang="en-IN" sz="1000" dirty="0">
              <a:solidFill>
                <a:schemeClr val="bg1"/>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4CF6850-33FC-822E-C8EE-F33A582F5E3B}"/>
              </a:ext>
            </a:extLst>
          </p:cNvPr>
          <p:cNvSpPr txBox="1"/>
          <p:nvPr/>
        </p:nvSpPr>
        <p:spPr>
          <a:xfrm>
            <a:off x="1132115" y="248322"/>
            <a:ext cx="101601" cy="268136"/>
          </a:xfrm>
          <a:prstGeom prst="rect">
            <a:avLst/>
          </a:prstGeom>
          <a:solidFill>
            <a:schemeClr val="accent2">
              <a:lumMod val="75000"/>
            </a:schemeClr>
          </a:solidFill>
        </p:spPr>
        <p:txBody>
          <a:bodyPr wrap="square" rtlCol="0">
            <a:spAutoFit/>
          </a:bodyPr>
          <a:lstStyle/>
          <a:p>
            <a:endParaRPr lang="en-IN" dirty="0"/>
          </a:p>
        </p:txBody>
      </p:sp>
      <p:sp>
        <p:nvSpPr>
          <p:cNvPr id="5" name="TextBox 4">
            <a:extLst>
              <a:ext uri="{FF2B5EF4-FFF2-40B4-BE49-F238E27FC236}">
                <a16:creationId xmlns:a16="http://schemas.microsoft.com/office/drawing/2014/main" id="{A0E2E90B-323C-4A98-A18F-6B892C9FA062}"/>
              </a:ext>
            </a:extLst>
          </p:cNvPr>
          <p:cNvSpPr txBox="1"/>
          <p:nvPr/>
        </p:nvSpPr>
        <p:spPr>
          <a:xfrm>
            <a:off x="3472679" y="263658"/>
            <a:ext cx="101601" cy="268136"/>
          </a:xfrm>
          <a:prstGeom prst="rect">
            <a:avLst/>
          </a:prstGeom>
          <a:solidFill>
            <a:schemeClr val="accent1"/>
          </a:solidFill>
        </p:spPr>
        <p:txBody>
          <a:bodyPr wrap="square" rtlCol="0">
            <a:spAutoFit/>
          </a:bodyPr>
          <a:lstStyle/>
          <a:p>
            <a:endParaRPr lang="en-IN" dirty="0"/>
          </a:p>
        </p:txBody>
      </p:sp>
    </p:spTree>
    <p:extLst>
      <p:ext uri="{BB962C8B-B14F-4D97-AF65-F5344CB8AC3E}">
        <p14:creationId xmlns:p14="http://schemas.microsoft.com/office/powerpoint/2010/main" val="2715096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1" name="Rectangle 1060">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picture containing sky, outdoor, factory, building&#10;&#10;Description automatically generated">
            <a:extLst>
              <a:ext uri="{FF2B5EF4-FFF2-40B4-BE49-F238E27FC236}">
                <a16:creationId xmlns:a16="http://schemas.microsoft.com/office/drawing/2014/main" id="{505BCFC7-EAA6-51FD-47FE-6F48B3D5109B}"/>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7369" r="16037" b="-1"/>
          <a:stretch/>
        </p:blipFill>
        <p:spPr>
          <a:xfrm>
            <a:off x="3212926" y="10"/>
            <a:ext cx="5931074" cy="6857992"/>
          </a:xfrm>
          <a:prstGeom prst="rect">
            <a:avLst/>
          </a:prstGeom>
        </p:spPr>
      </p:pic>
      <p:sp>
        <p:nvSpPr>
          <p:cNvPr id="1063" name="Rectangle 1062">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0ADF6B-7CAB-81D4-AA99-1DAF66ED2DDC}"/>
              </a:ext>
            </a:extLst>
          </p:cNvPr>
          <p:cNvSpPr>
            <a:spLocks noGrp="1"/>
          </p:cNvSpPr>
          <p:nvPr>
            <p:ph type="ctrTitle"/>
          </p:nvPr>
        </p:nvSpPr>
        <p:spPr>
          <a:xfrm>
            <a:off x="546497" y="1115219"/>
            <a:ext cx="4129087" cy="2387600"/>
          </a:xfrm>
        </p:spPr>
        <p:txBody>
          <a:bodyPr>
            <a:normAutofit/>
          </a:bodyPr>
          <a:lstStyle/>
          <a:p>
            <a:pPr algn="l">
              <a:lnSpc>
                <a:spcPct val="100000"/>
              </a:lnSpc>
            </a:pPr>
            <a:r>
              <a:rPr lang="en-US" sz="4400" dirty="0">
                <a:solidFill>
                  <a:schemeClr val="bg1"/>
                </a:solidFill>
                <a:latin typeface="Arial" panose="020B0604020202020204" pitchFamily="34" charset="0"/>
                <a:cs typeface="Arial" panose="020B0604020202020204" pitchFamily="34" charset="0"/>
              </a:rPr>
              <a:t>Oil &amp; Gas Industry</a:t>
            </a:r>
            <a:endParaRPr lang="en-IN" sz="4400" dirty="0">
              <a:solidFill>
                <a:schemeClr val="bg1"/>
              </a:solidFill>
              <a:latin typeface="Arial" panose="020B0604020202020204" pitchFamily="34" charset="0"/>
              <a:cs typeface="Arial" panose="020B0604020202020204" pitchFamily="34" charset="0"/>
            </a:endParaRPr>
          </a:p>
        </p:txBody>
      </p:sp>
      <p:cxnSp>
        <p:nvCxnSpPr>
          <p:cNvPr id="1065" name="Straight Connector 1064">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6438" y="3681408"/>
            <a:ext cx="895111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2090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F2EC0C3-6E3E-4717-B23E-5FD820D23C48}"/>
              </a:ext>
            </a:extLst>
          </p:cNvPr>
          <p:cNvSpPr>
            <a:spLocks noGrp="1"/>
          </p:cNvSpPr>
          <p:nvPr>
            <p:ph type="body" sz="quarter" idx="14"/>
          </p:nvPr>
        </p:nvSpPr>
        <p:spPr>
          <a:xfrm>
            <a:off x="132588" y="193795"/>
            <a:ext cx="3481470" cy="457200"/>
          </a:xfrm>
          <a:effectLst>
            <a:softEdge rad="31750"/>
          </a:effectLst>
        </p:spPr>
        <p:txBody>
          <a:bodyPr>
            <a:normAutofit/>
          </a:bodyPr>
          <a:lstStyle/>
          <a:p>
            <a:pPr>
              <a:spcBef>
                <a:spcPts val="0"/>
              </a:spcBef>
            </a:pPr>
            <a:r>
              <a:rPr lang="en-US" sz="1400" dirty="0">
                <a:solidFill>
                  <a:schemeClr val="tx1">
                    <a:lumMod val="85000"/>
                    <a:lumOff val="15000"/>
                  </a:schemeClr>
                </a:solidFill>
                <a:latin typeface="Arial" panose="020B0604020202020204" pitchFamily="34" charset="0"/>
              </a:rPr>
              <a:t>Trends and Initiatives</a:t>
            </a:r>
            <a:endParaRPr lang="en-US" sz="1400" spc="0" dirty="0">
              <a:solidFill>
                <a:schemeClr val="tx1">
                  <a:lumMod val="85000"/>
                  <a:lumOff val="15000"/>
                </a:schemeClr>
              </a:solidFill>
              <a:latin typeface="Arial" panose="020B0604020202020204" pitchFamily="34" charset="0"/>
            </a:endParaRPr>
          </a:p>
        </p:txBody>
      </p:sp>
      <p:sp>
        <p:nvSpPr>
          <p:cNvPr id="2" name="TextBox 1">
            <a:extLst>
              <a:ext uri="{FF2B5EF4-FFF2-40B4-BE49-F238E27FC236}">
                <a16:creationId xmlns:a16="http://schemas.microsoft.com/office/drawing/2014/main" id="{E80EED6F-F210-79CE-7740-320C511A3B40}"/>
              </a:ext>
            </a:extLst>
          </p:cNvPr>
          <p:cNvSpPr txBox="1"/>
          <p:nvPr/>
        </p:nvSpPr>
        <p:spPr>
          <a:xfrm>
            <a:off x="8316686" y="89185"/>
            <a:ext cx="827314" cy="246221"/>
          </a:xfrm>
          <a:prstGeom prst="rect">
            <a:avLst/>
          </a:prstGeom>
          <a:solidFill>
            <a:srgbClr val="002060"/>
          </a:solidFill>
        </p:spPr>
        <p:txBody>
          <a:bodyPr wrap="square" rtlCol="0">
            <a:spAutoFit/>
          </a:bodyPr>
          <a:lstStyle/>
          <a:p>
            <a:pPr algn="ctr"/>
            <a:r>
              <a:rPr lang="en-US" sz="1000" dirty="0">
                <a:solidFill>
                  <a:schemeClr val="bg1"/>
                </a:solidFill>
                <a:latin typeface="Arial" panose="020B0604020202020204" pitchFamily="34" charset="0"/>
                <a:cs typeface="Arial" panose="020B0604020202020204" pitchFamily="34" charset="0"/>
              </a:rPr>
              <a:t>Oil &amp; Gas </a:t>
            </a:r>
            <a:endParaRPr lang="en-IN" sz="1000" dirty="0">
              <a:solidFill>
                <a:schemeClr val="bg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820132B0-B01E-B3F6-F0EA-92E2A1E032B7}"/>
              </a:ext>
            </a:extLst>
          </p:cNvPr>
          <p:cNvSpPr txBox="1"/>
          <p:nvPr/>
        </p:nvSpPr>
        <p:spPr>
          <a:xfrm rot="16200000">
            <a:off x="429774" y="1631876"/>
            <a:ext cx="2078865" cy="276999"/>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8100000" scaled="1"/>
            <a:tileRect/>
          </a:gradFill>
          <a:ln>
            <a:noFill/>
          </a:ln>
          <a:effectLst>
            <a:glow rad="63500">
              <a:schemeClr val="accent2">
                <a:satMod val="175000"/>
                <a:alpha val="40000"/>
              </a:schemeClr>
            </a:glow>
          </a:effectLst>
        </p:spPr>
        <p:txBody>
          <a:bodyPr wrap="square" rtlCol="0">
            <a:spAutoFit/>
          </a:bodyPr>
          <a:lstStyle/>
          <a:p>
            <a:pPr algn="ctr"/>
            <a:r>
              <a:rPr lang="en-US" sz="1200" b="1" dirty="0">
                <a:latin typeface="Arial" panose="020B0604020202020204" pitchFamily="34" charset="0"/>
                <a:cs typeface="Arial" panose="020B0604020202020204" pitchFamily="34" charset="0"/>
              </a:rPr>
              <a:t>Trends</a:t>
            </a:r>
            <a:endParaRPr lang="en-IN" sz="1200" b="1"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DC98FC0B-4F96-78E9-DA66-3AEA286A6EB3}"/>
              </a:ext>
            </a:extLst>
          </p:cNvPr>
          <p:cNvSpPr txBox="1"/>
          <p:nvPr/>
        </p:nvSpPr>
        <p:spPr>
          <a:xfrm>
            <a:off x="1624985" y="665588"/>
            <a:ext cx="7416506" cy="756297"/>
          </a:xfrm>
          <a:prstGeom prst="rect">
            <a:avLst/>
          </a:prstGeom>
          <a:solidFill>
            <a:schemeClr val="accent1">
              <a:lumMod val="40000"/>
              <a:lumOff val="60000"/>
            </a:schemeClr>
          </a:solidFill>
          <a:effectLst>
            <a:softEdge rad="63500"/>
          </a:effectLst>
        </p:spPr>
        <p:txBody>
          <a:bodyPr wrap="square">
            <a:spAutoFit/>
          </a:bodyPr>
          <a:lstStyle/>
          <a:p>
            <a:pPr algn="just">
              <a:lnSpc>
                <a:spcPct val="150000"/>
              </a:lnSpc>
            </a:pPr>
            <a:r>
              <a:rPr lang="en-IN" sz="1000" b="1" dirty="0">
                <a:latin typeface="Arial" panose="020B0604020202020204" pitchFamily="34" charset="0"/>
                <a:cs typeface="Arial" panose="020B0604020202020204" pitchFamily="34" charset="0"/>
              </a:rPr>
              <a:t>Disclosing Consistent, Comparable and Reliable Data</a:t>
            </a:r>
          </a:p>
          <a:p>
            <a:pPr algn="just">
              <a:lnSpc>
                <a:spcPct val="150000"/>
              </a:lnSpc>
            </a:pPr>
            <a:r>
              <a:rPr lang="en-US" sz="1000" i="0" dirty="0">
                <a:effectLst/>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I</a:t>
            </a:r>
            <a:r>
              <a:rPr lang="en-US" sz="1000" i="0" dirty="0">
                <a:effectLst/>
                <a:latin typeface="Arial" panose="020B0604020202020204" pitchFamily="34" charset="0"/>
                <a:cs typeface="Arial" panose="020B0604020202020204" pitchFamily="34" charset="0"/>
              </a:rPr>
              <a:t>nvestors are pushing companies to disclose consistent, comparable, and reliable data, for instance, shareholders are challenging US- and Europe-based oil majors on their climate policies and emissions-reduction plans.</a:t>
            </a:r>
            <a:endParaRPr lang="en-IN" sz="1000" i="0" dirty="0">
              <a:effectLst/>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964C9B15-82D9-EECF-FA6F-63E541AC3BD5}"/>
              </a:ext>
            </a:extLst>
          </p:cNvPr>
          <p:cNvSpPr txBox="1"/>
          <p:nvPr/>
        </p:nvSpPr>
        <p:spPr>
          <a:xfrm>
            <a:off x="1659544" y="1354600"/>
            <a:ext cx="7416506" cy="987130"/>
          </a:xfrm>
          <a:prstGeom prst="rect">
            <a:avLst/>
          </a:prstGeom>
          <a:solidFill>
            <a:schemeClr val="accent1">
              <a:lumMod val="40000"/>
              <a:lumOff val="60000"/>
            </a:schemeClr>
          </a:solidFill>
          <a:effectLst>
            <a:softEdge rad="63500"/>
          </a:effectLst>
        </p:spPr>
        <p:txBody>
          <a:bodyPr wrap="square">
            <a:spAutoFit/>
          </a:bodyPr>
          <a:lstStyle/>
          <a:p>
            <a:pPr algn="just">
              <a:lnSpc>
                <a:spcPct val="150000"/>
              </a:lnSpc>
            </a:pPr>
            <a:r>
              <a:rPr lang="en-IN" sz="1000" b="1" dirty="0">
                <a:latin typeface="Arial" panose="020B0604020202020204" pitchFamily="34" charset="0"/>
                <a:cs typeface="Arial" panose="020B0604020202020204" pitchFamily="34" charset="0"/>
              </a:rPr>
              <a:t>Renewables technologies getting cheaper </a:t>
            </a:r>
            <a:endParaRPr lang="en-IN" sz="1000" b="1" i="0" dirty="0">
              <a:effectLst/>
              <a:latin typeface="Arial" panose="020B0604020202020204" pitchFamily="34" charset="0"/>
              <a:cs typeface="Arial" panose="020B0604020202020204" pitchFamily="34" charset="0"/>
            </a:endParaRPr>
          </a:p>
          <a:p>
            <a:pPr algn="just">
              <a:lnSpc>
                <a:spcPct val="150000"/>
              </a:lnSpc>
            </a:pPr>
            <a:r>
              <a:rPr lang="en-US" sz="1000" dirty="0">
                <a:latin typeface="Arial" panose="020B0604020202020204" pitchFamily="34" charset="0"/>
                <a:cs typeface="Arial" panose="020B0604020202020204" pitchFamily="34" charset="0"/>
              </a:rPr>
              <a:t>Since 2011, the price of solar energy—both photovoltaic (PV) and utility scale—has decreased by more than 70% in the US, and the price of wind has decreased by about two-thirds. They might be competitive in many more regions by 2025 with natural gas-based power generation.</a:t>
            </a:r>
          </a:p>
        </p:txBody>
      </p:sp>
      <p:sp>
        <p:nvSpPr>
          <p:cNvPr id="18" name="TextBox 17">
            <a:extLst>
              <a:ext uri="{FF2B5EF4-FFF2-40B4-BE49-F238E27FC236}">
                <a16:creationId xmlns:a16="http://schemas.microsoft.com/office/drawing/2014/main" id="{9EADA313-55E6-68A2-4E5B-F4FDC94752A9}"/>
              </a:ext>
            </a:extLst>
          </p:cNvPr>
          <p:cNvSpPr txBox="1"/>
          <p:nvPr/>
        </p:nvSpPr>
        <p:spPr>
          <a:xfrm>
            <a:off x="1659544" y="2284342"/>
            <a:ext cx="7416506" cy="525465"/>
          </a:xfrm>
          <a:prstGeom prst="rect">
            <a:avLst/>
          </a:prstGeom>
          <a:solidFill>
            <a:schemeClr val="accent1">
              <a:lumMod val="40000"/>
              <a:lumOff val="60000"/>
            </a:schemeClr>
          </a:solidFill>
          <a:effectLst>
            <a:softEdge rad="63500"/>
          </a:effectLst>
        </p:spPr>
        <p:txBody>
          <a:bodyPr wrap="square">
            <a:spAutoFit/>
          </a:bodyPr>
          <a:lstStyle/>
          <a:p>
            <a:pPr>
              <a:lnSpc>
                <a:spcPct val="150000"/>
              </a:lnSpc>
            </a:pPr>
            <a:r>
              <a:rPr lang="en-IN" sz="1000" b="1" i="0" dirty="0">
                <a:effectLst/>
                <a:latin typeface="Arial" panose="020B0604020202020204" pitchFamily="34" charset="0"/>
                <a:cs typeface="Arial" panose="020B0604020202020204" pitchFamily="34" charset="0"/>
              </a:rPr>
              <a:t>Policy and Regulations</a:t>
            </a:r>
          </a:p>
          <a:p>
            <a:pPr algn="just">
              <a:lnSpc>
                <a:spcPct val="150000"/>
              </a:lnSpc>
            </a:pPr>
            <a:r>
              <a:rPr lang="en-US" sz="1000" dirty="0">
                <a:latin typeface="Arial" panose="020B0604020202020204" pitchFamily="34" charset="0"/>
                <a:cs typeface="Arial" panose="020B0604020202020204" pitchFamily="34" charset="0"/>
              </a:rPr>
              <a:t>There is an increasing focus on policy and regulations to drive decarbonization in the Oil &amp; gas industry. </a:t>
            </a:r>
          </a:p>
        </p:txBody>
      </p:sp>
      <p:sp>
        <p:nvSpPr>
          <p:cNvPr id="19" name="TextBox 18">
            <a:extLst>
              <a:ext uri="{FF2B5EF4-FFF2-40B4-BE49-F238E27FC236}">
                <a16:creationId xmlns:a16="http://schemas.microsoft.com/office/drawing/2014/main" id="{9A0D22A5-F645-6968-FE09-1281EA6DFE94}"/>
              </a:ext>
            </a:extLst>
          </p:cNvPr>
          <p:cNvSpPr txBox="1"/>
          <p:nvPr/>
        </p:nvSpPr>
        <p:spPr>
          <a:xfrm rot="5400000">
            <a:off x="5823865" y="4325532"/>
            <a:ext cx="3225634" cy="276999"/>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8100000" scaled="1"/>
            <a:tileRect/>
          </a:gradFill>
          <a:ln>
            <a:noFill/>
          </a:ln>
          <a:effectLst>
            <a:glow rad="63500">
              <a:schemeClr val="accent2">
                <a:satMod val="175000"/>
                <a:alpha val="40000"/>
              </a:schemeClr>
            </a:glow>
          </a:effectLst>
        </p:spPr>
        <p:txBody>
          <a:bodyPr wrap="square" rtlCol="0">
            <a:spAutoFit/>
          </a:bodyPr>
          <a:lstStyle/>
          <a:p>
            <a:pPr algn="ctr"/>
            <a:r>
              <a:rPr lang="en-US" sz="1200" b="1" dirty="0">
                <a:latin typeface="Arial" panose="020B0604020202020204" pitchFamily="34" charset="0"/>
                <a:cs typeface="Arial" panose="020B0604020202020204" pitchFamily="34" charset="0"/>
              </a:rPr>
              <a:t>Initiatives</a:t>
            </a:r>
            <a:endParaRPr lang="en-IN" sz="1200" b="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C8448330-1054-0638-08E9-6BDFC9469495}"/>
              </a:ext>
            </a:extLst>
          </p:cNvPr>
          <p:cNvSpPr txBox="1"/>
          <p:nvPr/>
        </p:nvSpPr>
        <p:spPr>
          <a:xfrm>
            <a:off x="132587" y="2824388"/>
            <a:ext cx="7126707" cy="525465"/>
          </a:xfrm>
          <a:prstGeom prst="rect">
            <a:avLst/>
          </a:prstGeom>
          <a:solidFill>
            <a:schemeClr val="accent1">
              <a:lumMod val="40000"/>
              <a:lumOff val="60000"/>
            </a:schemeClr>
          </a:solidFill>
          <a:effectLst>
            <a:softEdge rad="63500"/>
          </a:effectLst>
        </p:spPr>
        <p:txBody>
          <a:bodyPr wrap="square">
            <a:spAutoFit/>
          </a:bodyPr>
          <a:lstStyle/>
          <a:p>
            <a:pPr algn="just">
              <a:lnSpc>
                <a:spcPct val="150000"/>
              </a:lnSpc>
            </a:pPr>
            <a:r>
              <a:rPr lang="en-IN" sz="1000" b="1" dirty="0">
                <a:latin typeface="Arial" panose="020B0604020202020204" pitchFamily="34" charset="0"/>
                <a:cs typeface="Arial" panose="020B0604020202020204" pitchFamily="34" charset="0"/>
              </a:rPr>
              <a:t>Improved Maintenance  Routines </a:t>
            </a:r>
          </a:p>
          <a:p>
            <a:pPr algn="just">
              <a:lnSpc>
                <a:spcPct val="150000"/>
              </a:lnSpc>
            </a:pPr>
            <a:r>
              <a:rPr lang="en-US" sz="1000" dirty="0">
                <a:latin typeface="Arial" panose="020B0604020202020204" pitchFamily="34" charset="0"/>
                <a:cs typeface="Arial" panose="020B0604020202020204" pitchFamily="34" charset="0"/>
              </a:rPr>
              <a:t>Improved maintenance routines to reduce intermittent flaring and vapor-recovery units to reduce methane leaks.</a:t>
            </a:r>
          </a:p>
        </p:txBody>
      </p:sp>
      <p:sp>
        <p:nvSpPr>
          <p:cNvPr id="6" name="TextBox 5">
            <a:extLst>
              <a:ext uri="{FF2B5EF4-FFF2-40B4-BE49-F238E27FC236}">
                <a16:creationId xmlns:a16="http://schemas.microsoft.com/office/drawing/2014/main" id="{DFC402B9-9B67-4AE3-34CA-E5E76FC31BFA}"/>
              </a:ext>
            </a:extLst>
          </p:cNvPr>
          <p:cNvSpPr txBox="1"/>
          <p:nvPr/>
        </p:nvSpPr>
        <p:spPr>
          <a:xfrm>
            <a:off x="132587" y="3288466"/>
            <a:ext cx="7126706" cy="987130"/>
          </a:xfrm>
          <a:prstGeom prst="rect">
            <a:avLst/>
          </a:prstGeom>
          <a:solidFill>
            <a:schemeClr val="accent1">
              <a:lumMod val="40000"/>
              <a:lumOff val="60000"/>
            </a:schemeClr>
          </a:solidFill>
          <a:effectLst>
            <a:softEdge rad="63500"/>
          </a:effectLst>
        </p:spPr>
        <p:txBody>
          <a:bodyPr wrap="square">
            <a:spAutoFit/>
          </a:bodyPr>
          <a:lstStyle/>
          <a:p>
            <a:pPr algn="just">
              <a:lnSpc>
                <a:spcPct val="150000"/>
              </a:lnSpc>
            </a:pPr>
            <a:r>
              <a:rPr lang="en-IN" sz="1000" b="1" i="0" dirty="0">
                <a:effectLst/>
                <a:latin typeface="Arial" panose="020B0604020202020204" pitchFamily="34" charset="0"/>
                <a:cs typeface="Arial" panose="020B0604020202020204" pitchFamily="34" charset="0"/>
              </a:rPr>
              <a:t>Tapping into Natural Carbon Sinks</a:t>
            </a:r>
          </a:p>
          <a:p>
            <a:pPr algn="just">
              <a:lnSpc>
                <a:spcPct val="150000"/>
              </a:lnSpc>
            </a:pPr>
            <a:r>
              <a:rPr lang="en-US" sz="1000" dirty="0">
                <a:latin typeface="Arial" panose="020B0604020202020204" pitchFamily="34" charset="0"/>
                <a:cs typeface="Arial" panose="020B0604020202020204" pitchFamily="34" charset="0"/>
              </a:rPr>
              <a:t>By utilizing the earth's natural carbon sinks, such as the oceans, vegetation, soil, and forests, we can reduce the amount of greenhouse gases (GHGs) in the air and remove them from the atmosphere. For example, the Italian energy giant ENI has announced plans to plant 20 million acres (four times </a:t>
            </a:r>
            <a:r>
              <a:rPr lang="en-US" sz="1000" dirty="0" err="1">
                <a:latin typeface="Arial" panose="020B0604020202020204" pitchFamily="34" charset="0"/>
                <a:cs typeface="Arial" panose="020B0604020202020204" pitchFamily="34" charset="0"/>
              </a:rPr>
              <a:t>Wales'</a:t>
            </a:r>
            <a:r>
              <a:rPr lang="en-US" sz="1000" dirty="0">
                <a:latin typeface="Arial" panose="020B0604020202020204" pitchFamily="34" charset="0"/>
                <a:cs typeface="Arial" panose="020B0604020202020204" pitchFamily="34" charset="0"/>
              </a:rPr>
              <a:t> size) of forest in Africa to act as a carbon sink.</a:t>
            </a:r>
          </a:p>
        </p:txBody>
      </p:sp>
      <p:sp>
        <p:nvSpPr>
          <p:cNvPr id="11" name="TextBox 10">
            <a:extLst>
              <a:ext uri="{FF2B5EF4-FFF2-40B4-BE49-F238E27FC236}">
                <a16:creationId xmlns:a16="http://schemas.microsoft.com/office/drawing/2014/main" id="{B5D18534-0700-D327-5C53-95B4E4D43C3D}"/>
              </a:ext>
            </a:extLst>
          </p:cNvPr>
          <p:cNvSpPr txBox="1"/>
          <p:nvPr/>
        </p:nvSpPr>
        <p:spPr>
          <a:xfrm>
            <a:off x="132586" y="4214208"/>
            <a:ext cx="7126707" cy="525465"/>
          </a:xfrm>
          <a:prstGeom prst="rect">
            <a:avLst/>
          </a:prstGeom>
          <a:solidFill>
            <a:schemeClr val="accent1">
              <a:lumMod val="40000"/>
              <a:lumOff val="60000"/>
            </a:schemeClr>
          </a:solidFill>
          <a:ln>
            <a:solidFill>
              <a:srgbClr val="FF0000"/>
            </a:solidFill>
          </a:ln>
          <a:effectLst>
            <a:softEdge rad="63500"/>
          </a:effectLst>
        </p:spPr>
        <p:txBody>
          <a:bodyPr wrap="square">
            <a:spAutoFit/>
          </a:bodyPr>
          <a:lstStyle/>
          <a:p>
            <a:pPr algn="just">
              <a:lnSpc>
                <a:spcPct val="150000"/>
              </a:lnSpc>
            </a:pPr>
            <a:r>
              <a:rPr lang="en-US" sz="1000" b="1" i="0" dirty="0">
                <a:effectLst/>
                <a:latin typeface="Arial" panose="020B0604020202020204" pitchFamily="34" charset="0"/>
                <a:cs typeface="Arial" panose="020B0604020202020204" pitchFamily="34" charset="0"/>
              </a:rPr>
              <a:t>Changing power sources</a:t>
            </a:r>
          </a:p>
          <a:p>
            <a:pPr algn="just">
              <a:lnSpc>
                <a:spcPct val="150000"/>
              </a:lnSpc>
            </a:pPr>
            <a:r>
              <a:rPr lang="en-US" sz="1000" dirty="0">
                <a:latin typeface="Arial" panose="020B0604020202020204" pitchFamily="34" charset="0"/>
                <a:cs typeface="Arial" panose="020B0604020202020204" pitchFamily="34" charset="0"/>
              </a:rPr>
              <a:t>Oil and gas company is using on-site renewable-power generation to provide a cost-effective alternative to diesel fuel.</a:t>
            </a:r>
          </a:p>
        </p:txBody>
      </p:sp>
      <p:sp>
        <p:nvSpPr>
          <p:cNvPr id="9" name="TextBox 8">
            <a:extLst>
              <a:ext uri="{FF2B5EF4-FFF2-40B4-BE49-F238E27FC236}">
                <a16:creationId xmlns:a16="http://schemas.microsoft.com/office/drawing/2014/main" id="{F0CE42BE-1B22-9565-3AAA-D07162E73DF3}"/>
              </a:ext>
            </a:extLst>
          </p:cNvPr>
          <p:cNvSpPr txBox="1"/>
          <p:nvPr/>
        </p:nvSpPr>
        <p:spPr>
          <a:xfrm>
            <a:off x="118072" y="4696131"/>
            <a:ext cx="7126707" cy="756297"/>
          </a:xfrm>
          <a:prstGeom prst="rect">
            <a:avLst/>
          </a:prstGeom>
          <a:solidFill>
            <a:schemeClr val="accent1">
              <a:lumMod val="40000"/>
              <a:lumOff val="60000"/>
            </a:schemeClr>
          </a:solidFill>
          <a:ln>
            <a:solidFill>
              <a:srgbClr val="FF0000"/>
            </a:solidFill>
          </a:ln>
          <a:effectLst>
            <a:softEdge rad="63500"/>
          </a:effectLst>
        </p:spPr>
        <p:txBody>
          <a:bodyPr wrap="square">
            <a:spAutoFit/>
          </a:bodyPr>
          <a:lstStyle/>
          <a:p>
            <a:pPr algn="just">
              <a:lnSpc>
                <a:spcPct val="150000"/>
              </a:lnSpc>
            </a:pPr>
            <a:r>
              <a:rPr lang="en-US" sz="1000" b="1" i="0" dirty="0">
                <a:effectLst/>
                <a:latin typeface="Arial" panose="020B0604020202020204" pitchFamily="34" charset="0"/>
                <a:cs typeface="Arial" panose="020B0604020202020204" pitchFamily="34" charset="0"/>
              </a:rPr>
              <a:t>Reducing fugitive emissions</a:t>
            </a:r>
          </a:p>
          <a:p>
            <a:pPr algn="just">
              <a:lnSpc>
                <a:spcPct val="150000"/>
              </a:lnSpc>
            </a:pPr>
            <a:r>
              <a:rPr lang="en-US" sz="1000" dirty="0">
                <a:latin typeface="Arial" panose="020B0604020202020204" pitchFamily="34" charset="0"/>
                <a:cs typeface="Arial" panose="020B0604020202020204" pitchFamily="34" charset="0"/>
              </a:rPr>
              <a:t>By enhancing leak detection and repair (LDAR), adding vapor-recovery units (VRU), or </a:t>
            </a:r>
            <a:r>
              <a:rPr lang="en-US" sz="1000" dirty="0" err="1">
                <a:latin typeface="Arial" panose="020B0604020202020204" pitchFamily="34" charset="0"/>
                <a:cs typeface="Arial" panose="020B0604020202020204" pitchFamily="34" charset="0"/>
              </a:rPr>
              <a:t>utilising</a:t>
            </a:r>
            <a:r>
              <a:rPr lang="en-US" sz="1000" dirty="0">
                <a:latin typeface="Arial" panose="020B0604020202020204" pitchFamily="34" charset="0"/>
                <a:cs typeface="Arial" panose="020B0604020202020204" pitchFamily="34" charset="0"/>
              </a:rPr>
              <a:t> the finest technologies available, businesses are reducing methane emissions, a potent GHG.</a:t>
            </a:r>
          </a:p>
        </p:txBody>
      </p:sp>
      <p:sp>
        <p:nvSpPr>
          <p:cNvPr id="13" name="TextBox 12">
            <a:extLst>
              <a:ext uri="{FF2B5EF4-FFF2-40B4-BE49-F238E27FC236}">
                <a16:creationId xmlns:a16="http://schemas.microsoft.com/office/drawing/2014/main" id="{868D8956-A881-0865-AB6E-2382D11EA410}"/>
              </a:ext>
            </a:extLst>
          </p:cNvPr>
          <p:cNvSpPr txBox="1"/>
          <p:nvPr/>
        </p:nvSpPr>
        <p:spPr>
          <a:xfrm>
            <a:off x="132586" y="5393119"/>
            <a:ext cx="7135295" cy="756297"/>
          </a:xfrm>
          <a:prstGeom prst="rect">
            <a:avLst/>
          </a:prstGeom>
          <a:solidFill>
            <a:schemeClr val="accent1">
              <a:lumMod val="40000"/>
              <a:lumOff val="60000"/>
            </a:schemeClr>
          </a:solidFill>
          <a:ln>
            <a:solidFill>
              <a:srgbClr val="FF0000"/>
            </a:solidFill>
          </a:ln>
          <a:effectLst>
            <a:softEdge rad="63500"/>
          </a:effectLst>
        </p:spPr>
        <p:txBody>
          <a:bodyPr wrap="square">
            <a:spAutoFit/>
          </a:bodyPr>
          <a:lstStyle/>
          <a:p>
            <a:pPr algn="just">
              <a:lnSpc>
                <a:spcPct val="150000"/>
              </a:lnSpc>
            </a:pPr>
            <a:r>
              <a:rPr lang="en-US" sz="1000" b="1" i="0" dirty="0">
                <a:effectLst/>
                <a:latin typeface="Arial" panose="020B0604020202020204" pitchFamily="34" charset="0"/>
                <a:cs typeface="Arial" panose="020B0604020202020204" pitchFamily="34" charset="0"/>
              </a:rPr>
              <a:t>Electrifying equipment</a:t>
            </a:r>
          </a:p>
          <a:p>
            <a:pPr algn="just">
              <a:lnSpc>
                <a:spcPct val="150000"/>
              </a:lnSpc>
            </a:pPr>
            <a:r>
              <a:rPr lang="en-US" sz="1000" dirty="0">
                <a:latin typeface="Arial" panose="020B0604020202020204" pitchFamily="34" charset="0"/>
                <a:cs typeface="Arial" panose="020B0604020202020204" pitchFamily="34" charset="0"/>
              </a:rPr>
              <a:t>One company replaced gas boilers with electric steam-production systems, including high-pressure storage for nighttime steam supply, to support separation units.</a:t>
            </a:r>
          </a:p>
        </p:txBody>
      </p:sp>
      <p:sp>
        <p:nvSpPr>
          <p:cNvPr id="14" name="TextBox 13">
            <a:extLst>
              <a:ext uri="{FF2B5EF4-FFF2-40B4-BE49-F238E27FC236}">
                <a16:creationId xmlns:a16="http://schemas.microsoft.com/office/drawing/2014/main" id="{A795B740-9E85-1156-747B-854B8E932A57}"/>
              </a:ext>
            </a:extLst>
          </p:cNvPr>
          <p:cNvSpPr txBox="1"/>
          <p:nvPr/>
        </p:nvSpPr>
        <p:spPr>
          <a:xfrm>
            <a:off x="141174" y="6203312"/>
            <a:ext cx="8841211" cy="400110"/>
          </a:xfrm>
          <a:prstGeom prst="rect">
            <a:avLst/>
          </a:prstGeom>
          <a:solidFill>
            <a:schemeClr val="accent2"/>
          </a:solidFill>
          <a:ln>
            <a:solidFill>
              <a:schemeClr val="bg1"/>
            </a:solidFill>
          </a:ln>
          <a:effectLst>
            <a:glow rad="63500">
              <a:schemeClr val="accent2">
                <a:satMod val="175000"/>
                <a:alpha val="40000"/>
              </a:schemeClr>
            </a:glow>
            <a:softEdge rad="31750"/>
          </a:effectLst>
        </p:spPr>
        <p:txBody>
          <a:bodyPr wrap="square">
            <a:spAutoFit/>
          </a:bodyPr>
          <a:lstStyle/>
          <a:p>
            <a:pPr algn="just"/>
            <a:r>
              <a:rPr lang="en-IN" sz="1000" dirty="0">
                <a:solidFill>
                  <a:schemeClr val="bg1"/>
                </a:solidFill>
                <a:latin typeface="Arial" panose="020B0604020202020204" pitchFamily="34" charset="0"/>
                <a:cs typeface="Arial" panose="020B0604020202020204" pitchFamily="34" charset="0"/>
              </a:rPr>
              <a:t>Changing Power Sources is the best practice adopted by the players operating in the Oil &amp; Gas industry. </a:t>
            </a:r>
            <a:r>
              <a:rPr lang="en-US" sz="1000" dirty="0">
                <a:solidFill>
                  <a:schemeClr val="bg1"/>
                </a:solidFill>
                <a:latin typeface="Arial" panose="020B0604020202020204" pitchFamily="34" charset="0"/>
                <a:cs typeface="Arial" panose="020B0604020202020204" pitchFamily="34" charset="0"/>
              </a:rPr>
              <a:t>By replacing generators with a solar PV and battery setup, the company not only reduced emissions significantly but also broke even on its investment in five years. </a:t>
            </a:r>
            <a:endParaRPr lang="en-IN" sz="1000" dirty="0">
              <a:solidFill>
                <a:schemeClr val="bg1"/>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C989C3EA-F3BA-EB32-6D53-8F82B491D4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28" y="1228472"/>
            <a:ext cx="1218220" cy="1175381"/>
          </a:xfrm>
          <a:prstGeom prst="roundRect">
            <a:avLst>
              <a:gd name="adj" fmla="val 16667"/>
            </a:avLst>
          </a:prstGeom>
          <a:ln>
            <a:noFill/>
          </a:ln>
          <a:effectLst>
            <a:glow rad="228600">
              <a:schemeClr val="accent6">
                <a:satMod val="175000"/>
                <a:alpha val="40000"/>
              </a:schemeClr>
            </a:glow>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6" name="Picture 15">
            <a:extLst>
              <a:ext uri="{FF2B5EF4-FFF2-40B4-BE49-F238E27FC236}">
                <a16:creationId xmlns:a16="http://schemas.microsoft.com/office/drawing/2014/main" id="{79177370-313E-E701-E767-26119378FC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3100" y="3877133"/>
            <a:ext cx="1382828" cy="1331976"/>
          </a:xfrm>
          <a:prstGeom prst="roundRect">
            <a:avLst>
              <a:gd name="adj" fmla="val 16667"/>
            </a:avLst>
          </a:prstGeom>
          <a:ln>
            <a:noFill/>
          </a:ln>
          <a:effectLst>
            <a:glow rad="228600">
              <a:schemeClr val="accent6">
                <a:satMod val="175000"/>
                <a:alpha val="40000"/>
              </a:schemeClr>
            </a:glow>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167598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F2EC0C3-6E3E-4717-B23E-5FD820D23C48}"/>
              </a:ext>
            </a:extLst>
          </p:cNvPr>
          <p:cNvSpPr>
            <a:spLocks noGrp="1"/>
          </p:cNvSpPr>
          <p:nvPr>
            <p:ph type="body" sz="quarter" idx="14"/>
          </p:nvPr>
        </p:nvSpPr>
        <p:spPr>
          <a:xfrm>
            <a:off x="51777" y="207178"/>
            <a:ext cx="5266727" cy="457200"/>
          </a:xfrm>
          <a:effectLst>
            <a:softEdge rad="31750"/>
          </a:effectLst>
        </p:spPr>
        <p:txBody>
          <a:bodyPr>
            <a:normAutofit/>
          </a:bodyPr>
          <a:lstStyle/>
          <a:p>
            <a:pPr>
              <a:spcBef>
                <a:spcPts val="0"/>
              </a:spcBef>
            </a:pPr>
            <a:r>
              <a:rPr lang="en-US" sz="1400" dirty="0">
                <a:solidFill>
                  <a:schemeClr val="tx1">
                    <a:lumMod val="85000"/>
                    <a:lumOff val="15000"/>
                  </a:schemeClr>
                </a:solidFill>
                <a:latin typeface="Arial" panose="020B0604020202020204" pitchFamily="34" charset="0"/>
              </a:rPr>
              <a:t>Challenges    &amp; Mandating Regulations </a:t>
            </a:r>
            <a:endParaRPr lang="en-US" sz="1400" spc="0" dirty="0">
              <a:solidFill>
                <a:schemeClr val="tx1">
                  <a:lumMod val="85000"/>
                  <a:lumOff val="15000"/>
                </a:schemeClr>
              </a:solidFill>
              <a:latin typeface="Arial" panose="020B0604020202020204" pitchFamily="34" charset="0"/>
            </a:endParaRPr>
          </a:p>
        </p:txBody>
      </p:sp>
      <p:sp>
        <p:nvSpPr>
          <p:cNvPr id="23" name="TextBox 22">
            <a:extLst>
              <a:ext uri="{FF2B5EF4-FFF2-40B4-BE49-F238E27FC236}">
                <a16:creationId xmlns:a16="http://schemas.microsoft.com/office/drawing/2014/main" id="{D9E78EC3-9197-F40A-73EE-6EB01F279460}"/>
              </a:ext>
            </a:extLst>
          </p:cNvPr>
          <p:cNvSpPr txBox="1"/>
          <p:nvPr/>
        </p:nvSpPr>
        <p:spPr>
          <a:xfrm>
            <a:off x="1146629" y="680023"/>
            <a:ext cx="7874269" cy="987130"/>
          </a:xfrm>
          <a:prstGeom prst="rect">
            <a:avLst/>
          </a:prstGeom>
          <a:solidFill>
            <a:schemeClr val="accent2">
              <a:lumMod val="75000"/>
            </a:schemeClr>
          </a:solidFill>
          <a:ln>
            <a:solidFill>
              <a:schemeClr val="tx1"/>
            </a:solidFill>
          </a:ln>
          <a:effectLst>
            <a:reflection blurRad="6350" stA="52000" endA="300" endPos="35000" dir="5400000" sy="-100000" algn="bl" rotWithShape="0"/>
            <a:softEdge rad="31750"/>
          </a:effectLst>
        </p:spPr>
        <p:txBody>
          <a:bodyPr wrap="square">
            <a:spAutoFit/>
          </a:bodyPr>
          <a:lstStyle/>
          <a:p>
            <a:pPr algn="just">
              <a:lnSpc>
                <a:spcPct val="150000"/>
              </a:lnSpc>
            </a:pPr>
            <a:r>
              <a:rPr lang="en-US" sz="1000" b="1" dirty="0">
                <a:solidFill>
                  <a:schemeClr val="bg1"/>
                </a:solidFill>
                <a:latin typeface="Arial" panose="020B0604020202020204" pitchFamily="34" charset="0"/>
                <a:cs typeface="Arial" panose="020B0604020202020204" pitchFamily="34" charset="0"/>
              </a:rPr>
              <a:t>Lack of Granular Data </a:t>
            </a:r>
          </a:p>
          <a:p>
            <a:pPr algn="just">
              <a:lnSpc>
                <a:spcPct val="150000"/>
              </a:lnSpc>
            </a:pPr>
            <a:r>
              <a:rPr lang="en-US" sz="1000" dirty="0">
                <a:solidFill>
                  <a:schemeClr val="bg1"/>
                </a:solidFill>
                <a:latin typeface="Arial" panose="020B0604020202020204" pitchFamily="34" charset="0"/>
                <a:cs typeface="Arial" panose="020B0604020202020204" pitchFamily="34" charset="0"/>
              </a:rPr>
              <a:t>M</a:t>
            </a:r>
            <a:r>
              <a:rPr lang="en-US" sz="1000" i="0" dirty="0">
                <a:solidFill>
                  <a:schemeClr val="bg1"/>
                </a:solidFill>
                <a:effectLst/>
                <a:latin typeface="Arial" panose="020B0604020202020204" pitchFamily="34" charset="0"/>
                <a:cs typeface="Arial" panose="020B0604020202020204" pitchFamily="34" charset="0"/>
              </a:rPr>
              <a:t>ethane has an outsize impact on the near-term warming trajectory due to its short atmospheric lifetime and high heat absorption. The concentration of methane in the atmosphere today is 2.4 times higher than preindustrial levels, but emissions are not monitored or regulated at the local or global level.</a:t>
            </a:r>
            <a:endParaRPr lang="en-IN" sz="1000" dirty="0">
              <a:solidFill>
                <a:schemeClr val="bg1"/>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16DCB6E9-B66C-D13C-0F55-D142950E3968}"/>
              </a:ext>
            </a:extLst>
          </p:cNvPr>
          <p:cNvSpPr txBox="1"/>
          <p:nvPr/>
        </p:nvSpPr>
        <p:spPr>
          <a:xfrm>
            <a:off x="1146629" y="1689139"/>
            <a:ext cx="7874272" cy="756297"/>
          </a:xfrm>
          <a:prstGeom prst="rect">
            <a:avLst/>
          </a:prstGeom>
          <a:solidFill>
            <a:schemeClr val="accent2">
              <a:lumMod val="75000"/>
            </a:schemeClr>
          </a:solidFill>
          <a:ln>
            <a:solidFill>
              <a:schemeClr val="tx1"/>
            </a:solidFill>
          </a:ln>
          <a:effectLst>
            <a:reflection blurRad="6350" stA="52000" endA="300" endPos="35000" dir="5400000" sy="-100000" algn="bl" rotWithShape="0"/>
            <a:softEdge rad="31750"/>
          </a:effectLst>
        </p:spPr>
        <p:txBody>
          <a:bodyPr wrap="square">
            <a:spAutoFit/>
          </a:bodyPr>
          <a:lstStyle/>
          <a:p>
            <a:pPr algn="just">
              <a:lnSpc>
                <a:spcPct val="150000"/>
              </a:lnSpc>
            </a:pPr>
            <a:r>
              <a:rPr lang="en-US" sz="1000" b="1" dirty="0">
                <a:solidFill>
                  <a:schemeClr val="bg1"/>
                </a:solidFill>
                <a:latin typeface="Arial" panose="020B0604020202020204" pitchFamily="34" charset="0"/>
                <a:cs typeface="Arial" panose="020B0604020202020204" pitchFamily="34" charset="0"/>
              </a:rPr>
              <a:t>Lack of Clear Regulation to Set Standards </a:t>
            </a:r>
          </a:p>
          <a:p>
            <a:pPr algn="just">
              <a:lnSpc>
                <a:spcPct val="150000"/>
              </a:lnSpc>
            </a:pPr>
            <a:r>
              <a:rPr lang="en-US" sz="1000" dirty="0">
                <a:solidFill>
                  <a:schemeClr val="bg1"/>
                </a:solidFill>
                <a:latin typeface="Arial" panose="020B0604020202020204" pitchFamily="34" charset="0"/>
                <a:cs typeface="Arial" panose="020B0604020202020204" pitchFamily="34" charset="0"/>
              </a:rPr>
              <a:t>Lack of clear regulation to set standards for reporting and mitigation. Several large players have pledged to monitor, report, and reduce their methane emissions, and buyers increasingly see emissions intensity transparency as important.</a:t>
            </a:r>
            <a:endParaRPr lang="en-IN" sz="1000" dirty="0">
              <a:solidFill>
                <a:schemeClr val="bg1"/>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91576894-8EBA-0315-C829-EBD36E62385B}"/>
              </a:ext>
            </a:extLst>
          </p:cNvPr>
          <p:cNvSpPr txBox="1"/>
          <p:nvPr/>
        </p:nvSpPr>
        <p:spPr>
          <a:xfrm>
            <a:off x="1146629" y="2461846"/>
            <a:ext cx="7874269" cy="987130"/>
          </a:xfrm>
          <a:prstGeom prst="rect">
            <a:avLst/>
          </a:prstGeom>
          <a:solidFill>
            <a:schemeClr val="accent2">
              <a:lumMod val="75000"/>
            </a:schemeClr>
          </a:solidFill>
          <a:ln>
            <a:solidFill>
              <a:schemeClr val="tx1"/>
            </a:solidFill>
          </a:ln>
          <a:effectLst>
            <a:reflection blurRad="6350" stA="52000" endA="300" endPos="35000" dir="5400000" sy="-100000" algn="bl" rotWithShape="0"/>
            <a:softEdge rad="31750"/>
          </a:effectLst>
        </p:spPr>
        <p:txBody>
          <a:bodyPr wrap="square">
            <a:spAutoFit/>
          </a:bodyPr>
          <a:lstStyle/>
          <a:p>
            <a:pPr algn="just">
              <a:lnSpc>
                <a:spcPct val="150000"/>
              </a:lnSpc>
            </a:pPr>
            <a:r>
              <a:rPr lang="en-US" sz="1000" b="1" dirty="0">
                <a:solidFill>
                  <a:schemeClr val="bg1"/>
                </a:solidFill>
                <a:latin typeface="Arial" panose="020B0604020202020204" pitchFamily="34" charset="0"/>
                <a:cs typeface="Arial" panose="020B0604020202020204" pitchFamily="34" charset="0"/>
              </a:rPr>
              <a:t>Transitioning to renewable energy sources</a:t>
            </a:r>
          </a:p>
          <a:p>
            <a:pPr algn="just">
              <a:lnSpc>
                <a:spcPct val="150000"/>
              </a:lnSpc>
            </a:pPr>
            <a:r>
              <a:rPr lang="en-US" sz="1000" dirty="0">
                <a:solidFill>
                  <a:schemeClr val="bg1"/>
                </a:solidFill>
                <a:latin typeface="Arial" panose="020B0604020202020204" pitchFamily="34" charset="0"/>
                <a:cs typeface="Arial" panose="020B0604020202020204" pitchFamily="34" charset="0"/>
              </a:rPr>
              <a:t>The oil and gas industry has traditionally been built around the extraction and production of fossil fuels. Transitioning to renewable energy sources, such as solar, wind, and bioenergy, presents challenges in terms of technological and infrastructural changes, as well as investment and financing</a:t>
            </a:r>
            <a:endParaRPr lang="en-IN" sz="1000" dirty="0">
              <a:solidFill>
                <a:schemeClr val="bg1"/>
              </a:solidFill>
              <a:latin typeface="Arial" panose="020B0604020202020204" pitchFamily="34" charset="0"/>
              <a:cs typeface="Arial" panose="020B0604020202020204" pitchFamily="34" charset="0"/>
            </a:endParaRPr>
          </a:p>
        </p:txBody>
      </p:sp>
      <p:pic>
        <p:nvPicPr>
          <p:cNvPr id="30" name="Picture 29">
            <a:extLst>
              <a:ext uri="{FF2B5EF4-FFF2-40B4-BE49-F238E27FC236}">
                <a16:creationId xmlns:a16="http://schemas.microsoft.com/office/drawing/2014/main" id="{26AA42BD-2834-E3CC-FD82-FFC8F3D842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677" y="931169"/>
            <a:ext cx="574146" cy="382503"/>
          </a:xfrm>
          <a:prstGeom prst="rect">
            <a:avLst/>
          </a:prstGeom>
        </p:spPr>
      </p:pic>
      <p:pic>
        <p:nvPicPr>
          <p:cNvPr id="34" name="Picture 33">
            <a:extLst>
              <a:ext uri="{FF2B5EF4-FFF2-40B4-BE49-F238E27FC236}">
                <a16:creationId xmlns:a16="http://schemas.microsoft.com/office/drawing/2014/main" id="{150C5A6E-E6BE-F0FC-6FFE-F1EB5AF7E6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677" y="1784849"/>
            <a:ext cx="574146" cy="382503"/>
          </a:xfrm>
          <a:prstGeom prst="rect">
            <a:avLst/>
          </a:prstGeom>
        </p:spPr>
      </p:pic>
      <p:pic>
        <p:nvPicPr>
          <p:cNvPr id="36" name="Picture 35">
            <a:extLst>
              <a:ext uri="{FF2B5EF4-FFF2-40B4-BE49-F238E27FC236}">
                <a16:creationId xmlns:a16="http://schemas.microsoft.com/office/drawing/2014/main" id="{0619B719-E065-3D67-4EEF-682231F308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677" y="2611453"/>
            <a:ext cx="574146" cy="452835"/>
          </a:xfrm>
          <a:prstGeom prst="rect">
            <a:avLst/>
          </a:prstGeom>
        </p:spPr>
      </p:pic>
      <p:pic>
        <p:nvPicPr>
          <p:cNvPr id="41" name="Picture 40">
            <a:extLst>
              <a:ext uri="{FF2B5EF4-FFF2-40B4-BE49-F238E27FC236}">
                <a16:creationId xmlns:a16="http://schemas.microsoft.com/office/drawing/2014/main" id="{2B77B2A1-273D-0134-E8B4-E5BD52E1B0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2225" y="3860279"/>
            <a:ext cx="1688673" cy="2083576"/>
          </a:xfrm>
          <a:prstGeom prst="rect">
            <a:avLst/>
          </a:prstGeom>
        </p:spPr>
      </p:pic>
      <p:sp>
        <p:nvSpPr>
          <p:cNvPr id="42" name="TextBox 41">
            <a:extLst>
              <a:ext uri="{FF2B5EF4-FFF2-40B4-BE49-F238E27FC236}">
                <a16:creationId xmlns:a16="http://schemas.microsoft.com/office/drawing/2014/main" id="{0600DCCE-D38C-8947-C464-6E48E2B7FE9E}"/>
              </a:ext>
            </a:extLst>
          </p:cNvPr>
          <p:cNvSpPr txBox="1"/>
          <p:nvPr/>
        </p:nvSpPr>
        <p:spPr>
          <a:xfrm>
            <a:off x="33777" y="3478941"/>
            <a:ext cx="7303197" cy="756297"/>
          </a:xfrm>
          <a:prstGeom prst="rect">
            <a:avLst/>
          </a:prstGeom>
          <a:solidFill>
            <a:schemeClr val="accent1"/>
          </a:solidFill>
          <a:ln>
            <a:solidFill>
              <a:schemeClr val="tx1"/>
            </a:solidFill>
          </a:ln>
          <a:effectLst>
            <a:softEdge rad="31750"/>
          </a:effectLst>
        </p:spPr>
        <p:txBody>
          <a:bodyPr wrap="square">
            <a:spAutoFit/>
          </a:bodyPr>
          <a:lstStyle/>
          <a:p>
            <a:pPr algn="just">
              <a:lnSpc>
                <a:spcPct val="150000"/>
              </a:lnSpc>
            </a:pPr>
            <a:r>
              <a:rPr lang="en-US" sz="1000" b="1" u="sng" dirty="0">
                <a:solidFill>
                  <a:schemeClr val="bg1"/>
                </a:solidFill>
                <a:latin typeface="Arial" panose="020B0604020202020204" pitchFamily="34" charset="0"/>
                <a:cs typeface="Arial" panose="020B0604020202020204" pitchFamily="34" charset="0"/>
              </a:rPr>
              <a:t>Emissions reduction targets</a:t>
            </a:r>
          </a:p>
          <a:p>
            <a:pPr algn="just">
              <a:lnSpc>
                <a:spcPct val="150000"/>
              </a:lnSpc>
            </a:pPr>
            <a:r>
              <a:rPr lang="en-US" sz="1000" dirty="0">
                <a:solidFill>
                  <a:schemeClr val="bg1"/>
                </a:solidFill>
                <a:latin typeface="Arial" panose="020B0604020202020204" pitchFamily="34" charset="0"/>
                <a:cs typeface="Arial" panose="020B0604020202020204" pitchFamily="34" charset="0"/>
              </a:rPr>
              <a:t>Many countries and regions have established emissions reduction targets, such as the Paris Agreement's goal to limit global warming to well below 2 degrees Celsius and pursue efforts to limit the temperature increase to 1.5 degrees Celsius.</a:t>
            </a:r>
            <a:endParaRPr lang="en-IN" sz="1000" dirty="0">
              <a:solidFill>
                <a:schemeClr val="bg1"/>
              </a:solidFill>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87DF71B2-E398-D24E-2A59-F25A6F50B84D}"/>
              </a:ext>
            </a:extLst>
          </p:cNvPr>
          <p:cNvSpPr txBox="1"/>
          <p:nvPr/>
        </p:nvSpPr>
        <p:spPr>
          <a:xfrm>
            <a:off x="9764" y="4282235"/>
            <a:ext cx="7322461" cy="1217962"/>
          </a:xfrm>
          <a:prstGeom prst="rect">
            <a:avLst/>
          </a:prstGeom>
          <a:solidFill>
            <a:schemeClr val="accent1"/>
          </a:solidFill>
          <a:ln>
            <a:solidFill>
              <a:schemeClr val="tx1"/>
            </a:solidFill>
          </a:ln>
          <a:effectLst>
            <a:softEdge rad="31750"/>
          </a:effectLst>
        </p:spPr>
        <p:txBody>
          <a:bodyPr wrap="square">
            <a:spAutoFit/>
          </a:bodyPr>
          <a:lstStyle/>
          <a:p>
            <a:pPr algn="just">
              <a:lnSpc>
                <a:spcPct val="150000"/>
              </a:lnSpc>
            </a:pPr>
            <a:r>
              <a:rPr lang="en-US" sz="1000" b="1" u="sng" dirty="0">
                <a:solidFill>
                  <a:schemeClr val="bg1"/>
                </a:solidFill>
                <a:latin typeface="Arial" panose="020B0604020202020204" pitchFamily="34" charset="0"/>
                <a:cs typeface="Arial" panose="020B0604020202020204" pitchFamily="34" charset="0"/>
              </a:rPr>
              <a:t>Carbon pricing mechanisms</a:t>
            </a:r>
          </a:p>
          <a:p>
            <a:pPr algn="just">
              <a:lnSpc>
                <a:spcPct val="150000"/>
              </a:lnSpc>
            </a:pPr>
            <a:r>
              <a:rPr lang="en-US" sz="1000" dirty="0">
                <a:solidFill>
                  <a:schemeClr val="bg1"/>
                </a:solidFill>
                <a:latin typeface="Arial" panose="020B0604020202020204" pitchFamily="34" charset="0"/>
                <a:cs typeface="Arial" panose="020B0604020202020204" pitchFamily="34" charset="0"/>
              </a:rPr>
              <a:t>Carbon pricing mechanisms, such as carbon taxes and emissions trading systems (ETS), put a price on carbon emissions, providing an economic incentive for oil and gas companies to reduce their emissions. Carbon pricing can encourage companies to invest in cleaner technologies and practices and can also generate revenue that can be used to support decarbonization efforts.</a:t>
            </a:r>
            <a:endParaRPr lang="en-IN" sz="1000" dirty="0">
              <a:solidFill>
                <a:schemeClr val="bg1"/>
              </a:solidFill>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649B1DC9-EED0-A0A5-B4FB-19623CF3D79D}"/>
              </a:ext>
            </a:extLst>
          </p:cNvPr>
          <p:cNvSpPr txBox="1"/>
          <p:nvPr/>
        </p:nvSpPr>
        <p:spPr>
          <a:xfrm>
            <a:off x="0" y="5539141"/>
            <a:ext cx="7332225" cy="987130"/>
          </a:xfrm>
          <a:prstGeom prst="rect">
            <a:avLst/>
          </a:prstGeom>
          <a:solidFill>
            <a:schemeClr val="accent1"/>
          </a:solidFill>
          <a:ln>
            <a:solidFill>
              <a:schemeClr val="tx1"/>
            </a:solidFill>
          </a:ln>
          <a:effectLst>
            <a:softEdge rad="31750"/>
          </a:effectLst>
        </p:spPr>
        <p:txBody>
          <a:bodyPr wrap="square">
            <a:spAutoFit/>
          </a:bodyPr>
          <a:lstStyle/>
          <a:p>
            <a:pPr algn="just">
              <a:lnSpc>
                <a:spcPct val="150000"/>
              </a:lnSpc>
            </a:pPr>
            <a:r>
              <a:rPr lang="en-US" sz="1000" b="1" u="sng" dirty="0">
                <a:solidFill>
                  <a:schemeClr val="bg1"/>
                </a:solidFill>
                <a:latin typeface="Arial" panose="020B0604020202020204" pitchFamily="34" charset="0"/>
                <a:cs typeface="Arial" panose="020B0604020202020204" pitchFamily="34" charset="0"/>
              </a:rPr>
              <a:t>Methane regulations</a:t>
            </a:r>
          </a:p>
          <a:p>
            <a:pPr algn="just">
              <a:lnSpc>
                <a:spcPct val="150000"/>
              </a:lnSpc>
            </a:pPr>
            <a:r>
              <a:rPr lang="en-US" sz="1000" dirty="0">
                <a:solidFill>
                  <a:schemeClr val="bg1"/>
                </a:solidFill>
                <a:latin typeface="Arial" panose="020B0604020202020204" pitchFamily="34" charset="0"/>
                <a:cs typeface="Arial" panose="020B0604020202020204" pitchFamily="34" charset="0"/>
              </a:rPr>
              <a:t> Methane is a potent greenhouse gas emitted during oil and gas production, and regulations targeting methane emissions are becoming more common. These regulations may include requirements for methane monitoring, reporting, and reduction measures, such as leak detection and repair programs and equipment upgrades.</a:t>
            </a:r>
            <a:endParaRPr lang="en-IN" sz="1000" dirty="0">
              <a:solidFill>
                <a:schemeClr val="bg1"/>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4CF6850-33FC-822E-C8EE-F33A582F5E3B}"/>
              </a:ext>
            </a:extLst>
          </p:cNvPr>
          <p:cNvSpPr txBox="1"/>
          <p:nvPr/>
        </p:nvSpPr>
        <p:spPr>
          <a:xfrm>
            <a:off x="1132115" y="248322"/>
            <a:ext cx="101601" cy="268136"/>
          </a:xfrm>
          <a:prstGeom prst="rect">
            <a:avLst/>
          </a:prstGeom>
          <a:solidFill>
            <a:schemeClr val="accent2">
              <a:lumMod val="75000"/>
            </a:schemeClr>
          </a:solidFill>
        </p:spPr>
        <p:txBody>
          <a:bodyPr wrap="square" rtlCol="0">
            <a:spAutoFit/>
          </a:bodyPr>
          <a:lstStyle/>
          <a:p>
            <a:endParaRPr lang="en-IN" dirty="0"/>
          </a:p>
        </p:txBody>
      </p:sp>
      <p:sp>
        <p:nvSpPr>
          <p:cNvPr id="5" name="TextBox 4">
            <a:extLst>
              <a:ext uri="{FF2B5EF4-FFF2-40B4-BE49-F238E27FC236}">
                <a16:creationId xmlns:a16="http://schemas.microsoft.com/office/drawing/2014/main" id="{A0E2E90B-323C-4A98-A18F-6B892C9FA062}"/>
              </a:ext>
            </a:extLst>
          </p:cNvPr>
          <p:cNvSpPr txBox="1"/>
          <p:nvPr/>
        </p:nvSpPr>
        <p:spPr>
          <a:xfrm>
            <a:off x="3487187" y="248322"/>
            <a:ext cx="101601" cy="268136"/>
          </a:xfrm>
          <a:prstGeom prst="rect">
            <a:avLst/>
          </a:prstGeom>
          <a:solidFill>
            <a:schemeClr val="accent1"/>
          </a:solidFill>
        </p:spPr>
        <p:txBody>
          <a:bodyPr wrap="square" rtlCol="0">
            <a:spAutoFit/>
          </a:bodyPr>
          <a:lstStyle/>
          <a:p>
            <a:endParaRPr lang="en-IN" dirty="0"/>
          </a:p>
        </p:txBody>
      </p:sp>
      <p:sp>
        <p:nvSpPr>
          <p:cNvPr id="2" name="TextBox 1">
            <a:extLst>
              <a:ext uri="{FF2B5EF4-FFF2-40B4-BE49-F238E27FC236}">
                <a16:creationId xmlns:a16="http://schemas.microsoft.com/office/drawing/2014/main" id="{3FAB2B2B-C328-B3D6-634F-42869A2FE303}"/>
              </a:ext>
            </a:extLst>
          </p:cNvPr>
          <p:cNvSpPr txBox="1"/>
          <p:nvPr/>
        </p:nvSpPr>
        <p:spPr>
          <a:xfrm>
            <a:off x="8316686" y="89185"/>
            <a:ext cx="827314" cy="246221"/>
          </a:xfrm>
          <a:prstGeom prst="rect">
            <a:avLst/>
          </a:prstGeom>
          <a:solidFill>
            <a:srgbClr val="002060"/>
          </a:solidFill>
        </p:spPr>
        <p:txBody>
          <a:bodyPr wrap="square" rtlCol="0">
            <a:spAutoFit/>
          </a:bodyPr>
          <a:lstStyle/>
          <a:p>
            <a:pPr algn="ctr"/>
            <a:r>
              <a:rPr lang="en-US" sz="1000" dirty="0">
                <a:solidFill>
                  <a:schemeClr val="bg1"/>
                </a:solidFill>
                <a:latin typeface="Arial" panose="020B0604020202020204" pitchFamily="34" charset="0"/>
                <a:cs typeface="Arial" panose="020B0604020202020204" pitchFamily="34" charset="0"/>
              </a:rPr>
              <a:t>Oil &amp; Gas </a:t>
            </a:r>
            <a:endParaRPr lang="en-IN" sz="1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804272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1073</TotalTime>
  <Words>1528</Words>
  <Application>Microsoft Office PowerPoint</Application>
  <PresentationFormat>On-screen Show (4:3)</PresentationFormat>
  <Paragraphs>142</Paragraphs>
  <Slides>10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Montserrat</vt:lpstr>
      <vt:lpstr>Office Theme</vt:lpstr>
      <vt:lpstr>Decarbonization – Shipping and Oil &amp; Gas Industry</vt:lpstr>
      <vt:lpstr>PowerPoint Presentation</vt:lpstr>
      <vt:lpstr>PowerPoint Presentation</vt:lpstr>
      <vt:lpstr>Shipping Industry</vt:lpstr>
      <vt:lpstr>PowerPoint Presentation</vt:lpstr>
      <vt:lpstr>PowerPoint Presentation</vt:lpstr>
      <vt:lpstr>Oil &amp; Gas Industry</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Decarbonization – Shipping and Oil &amp; Gas Industry</dc:title>
  <dc:creator>Hardik Malhotra</dc:creator>
  <cp:lastModifiedBy>Hardik Malhotra</cp:lastModifiedBy>
  <cp:revision>18</cp:revision>
  <dcterms:created xsi:type="dcterms:W3CDTF">2023-04-19T09:33:09Z</dcterms:created>
  <dcterms:modified xsi:type="dcterms:W3CDTF">2023-04-21T07:02:15Z</dcterms:modified>
</cp:coreProperties>
</file>